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sldIdLst>
    <p:sldId id="986" r:id="rId3"/>
    <p:sldId id="1138" r:id="rId5"/>
    <p:sldId id="958" r:id="rId6"/>
    <p:sldId id="969" r:id="rId7"/>
    <p:sldId id="1025" r:id="rId8"/>
    <p:sldId id="1026" r:id="rId9"/>
    <p:sldId id="1027" r:id="rId10"/>
    <p:sldId id="1028" r:id="rId11"/>
    <p:sldId id="1029" r:id="rId12"/>
    <p:sldId id="1032" r:id="rId13"/>
    <p:sldId id="1030" r:id="rId14"/>
    <p:sldId id="1031" r:id="rId15"/>
    <p:sldId id="1033" r:id="rId16"/>
    <p:sldId id="1034" r:id="rId17"/>
    <p:sldId id="1035" r:id="rId18"/>
    <p:sldId id="1036" r:id="rId19"/>
    <p:sldId id="1037" r:id="rId20"/>
    <p:sldId id="1038" r:id="rId21"/>
    <p:sldId id="1039" r:id="rId22"/>
    <p:sldId id="1040" r:id="rId23"/>
    <p:sldId id="1041" r:id="rId24"/>
    <p:sldId id="1042" r:id="rId25"/>
    <p:sldId id="1043" r:id="rId26"/>
    <p:sldId id="1044" r:id="rId27"/>
    <p:sldId id="1045" r:id="rId28"/>
    <p:sldId id="1046" r:id="rId29"/>
    <p:sldId id="1047" r:id="rId30"/>
    <p:sldId id="1049" r:id="rId31"/>
    <p:sldId id="1051" r:id="rId32"/>
    <p:sldId id="1055" r:id="rId33"/>
    <p:sldId id="1052" r:id="rId34"/>
    <p:sldId id="1053" r:id="rId35"/>
    <p:sldId id="1056" r:id="rId36"/>
    <p:sldId id="1057" r:id="rId37"/>
    <p:sldId id="1058" r:id="rId38"/>
    <p:sldId id="1054" r:id="rId39"/>
    <p:sldId id="1059" r:id="rId40"/>
    <p:sldId id="1060" r:id="rId41"/>
    <p:sldId id="1061" r:id="rId42"/>
    <p:sldId id="1062" r:id="rId43"/>
    <p:sldId id="1063" r:id="rId44"/>
    <p:sldId id="1064" r:id="rId45"/>
    <p:sldId id="1065" r:id="rId46"/>
    <p:sldId id="1066" r:id="rId47"/>
    <p:sldId id="1067" r:id="rId48"/>
    <p:sldId id="1068" r:id="rId49"/>
    <p:sldId id="1069" r:id="rId50"/>
    <p:sldId id="1071" r:id="rId51"/>
    <p:sldId id="1072" r:id="rId52"/>
    <p:sldId id="1073" r:id="rId53"/>
    <p:sldId id="1074" r:id="rId54"/>
    <p:sldId id="1075" r:id="rId55"/>
    <p:sldId id="1076" r:id="rId56"/>
    <p:sldId id="1077" r:id="rId57"/>
    <p:sldId id="1078" r:id="rId58"/>
    <p:sldId id="1079" r:id="rId59"/>
    <p:sldId id="1080" r:id="rId60"/>
    <p:sldId id="1081" r:id="rId61"/>
    <p:sldId id="1082" r:id="rId62"/>
    <p:sldId id="1083" r:id="rId63"/>
    <p:sldId id="1088" r:id="rId64"/>
    <p:sldId id="1087" r:id="rId65"/>
    <p:sldId id="1084" r:id="rId66"/>
    <p:sldId id="1089" r:id="rId67"/>
    <p:sldId id="1090" r:id="rId68"/>
    <p:sldId id="1091" r:id="rId69"/>
    <p:sldId id="1092" r:id="rId70"/>
    <p:sldId id="1093" r:id="rId71"/>
    <p:sldId id="1094" r:id="rId72"/>
    <p:sldId id="1095" r:id="rId73"/>
    <p:sldId id="1096" r:id="rId74"/>
    <p:sldId id="1097" r:id="rId75"/>
    <p:sldId id="1098" r:id="rId76"/>
    <p:sldId id="1099" r:id="rId77"/>
    <p:sldId id="1100" r:id="rId78"/>
    <p:sldId id="1101" r:id="rId79"/>
    <p:sldId id="1102" r:id="rId80"/>
    <p:sldId id="1103" r:id="rId81"/>
    <p:sldId id="1104" r:id="rId82"/>
    <p:sldId id="1105" r:id="rId83"/>
    <p:sldId id="1106" r:id="rId84"/>
    <p:sldId id="1107" r:id="rId85"/>
    <p:sldId id="1108" r:id="rId86"/>
    <p:sldId id="1109" r:id="rId87"/>
    <p:sldId id="1110" r:id="rId88"/>
    <p:sldId id="1111" r:id="rId89"/>
    <p:sldId id="1112" r:id="rId90"/>
    <p:sldId id="1113" r:id="rId91"/>
    <p:sldId id="1114" r:id="rId92"/>
    <p:sldId id="1115" r:id="rId93"/>
    <p:sldId id="1116" r:id="rId94"/>
    <p:sldId id="1117" r:id="rId95"/>
    <p:sldId id="1118" r:id="rId96"/>
    <p:sldId id="1121" r:id="rId97"/>
    <p:sldId id="1123" r:id="rId98"/>
    <p:sldId id="1124" r:id="rId99"/>
    <p:sldId id="1125" r:id="rId100"/>
    <p:sldId id="1126" r:id="rId101"/>
    <p:sldId id="1127" r:id="rId102"/>
    <p:sldId id="1128" r:id="rId103"/>
    <p:sldId id="1130" r:id="rId104"/>
    <p:sldId id="1131" r:id="rId105"/>
    <p:sldId id="1132" r:id="rId106"/>
    <p:sldId id="1133" r:id="rId107"/>
    <p:sldId id="1134" r:id="rId108"/>
    <p:sldId id="1135" r:id="rId109"/>
    <p:sldId id="1136" r:id="rId110"/>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 userDrawn="1">
          <p15:clr>
            <a:srgbClr val="A4A3A4"/>
          </p15:clr>
        </p15:guide>
        <p15:guide id="2" pos="21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EA996F"/>
    <a:srgbClr val="F8CF1C"/>
    <a:srgbClr val="DAE3F4"/>
    <a:srgbClr val="99B822"/>
    <a:srgbClr val="00AF50"/>
    <a:srgbClr val="E9B200"/>
    <a:srgbClr val="91D14F"/>
    <a:srgbClr val="C4E0B7"/>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356" autoAdjust="0"/>
  </p:normalViewPr>
  <p:slideViewPr>
    <p:cSldViewPr snapToGrid="0" showGuides="1">
      <p:cViewPr varScale="1">
        <p:scale>
          <a:sx n="208" d="100"/>
          <a:sy n="208" d="100"/>
        </p:scale>
        <p:origin x="2024" y="112"/>
      </p:cViewPr>
      <p:guideLst>
        <p:guide orient="horz" pos="1552"/>
        <p:guide pos="2124"/>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022" y="-96"/>
      </p:cViewPr>
      <p:guideLst>
        <p:guide orient="horz" pos="2880"/>
        <p:guide pos="2124"/>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commentAuthors" Target="commentAuthors.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13.wmf"/><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9.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9.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44.wmf"/><Relationship Id="rId8" Type="http://schemas.openxmlformats.org/officeDocument/2006/relationships/image" Target="../media/image43.wmf"/><Relationship Id="rId7" Type="http://schemas.openxmlformats.org/officeDocument/2006/relationships/image" Target="../media/image42.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9.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9.wmf"/></Relationships>
</file>

<file path=ppt/drawings/_rels/vmlDrawing16.vml.rels><?xml version="1.0" encoding="UTF-8" standalone="yes"?>
<Relationships xmlns="http://schemas.openxmlformats.org/package/2006/relationships"><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9.vml.rels><?xml version="1.0" encoding="UTF-8" standalone="yes"?>
<Relationships xmlns="http://schemas.openxmlformats.org/package/2006/relationships"><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65.wmf"/><Relationship Id="rId4" Type="http://schemas.openxmlformats.org/officeDocument/2006/relationships/image" Target="../media/image64.wmf"/><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9.wmf"/></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72.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9.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79.wmf"/><Relationship Id="rId8" Type="http://schemas.openxmlformats.org/officeDocument/2006/relationships/image" Target="../media/image78.wmf"/><Relationship Id="rId7" Type="http://schemas.openxmlformats.org/officeDocument/2006/relationships/image" Target="../media/image77.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 Id="rId3" Type="http://schemas.openxmlformats.org/officeDocument/2006/relationships/image" Target="../media/image57.wmf"/><Relationship Id="rId2" Type="http://schemas.openxmlformats.org/officeDocument/2006/relationships/image" Target="../media/image73.wmf"/><Relationship Id="rId11" Type="http://schemas.openxmlformats.org/officeDocument/2006/relationships/image" Target="../media/image81.wmf"/><Relationship Id="rId10" Type="http://schemas.openxmlformats.org/officeDocument/2006/relationships/image" Target="../media/image80.wmf"/><Relationship Id="rId1" Type="http://schemas.openxmlformats.org/officeDocument/2006/relationships/image" Target="../media/image9.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image" Target="../media/image88.wmf"/><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9.wmf"/></Relationships>
</file>

<file path=ppt/drawings/_rels/vmlDrawing33.vml.rels><?xml version="1.0" encoding="UTF-8" standalone="yes"?>
<Relationships xmlns="http://schemas.openxmlformats.org/package/2006/relationships"><Relationship Id="rId7" Type="http://schemas.openxmlformats.org/officeDocument/2006/relationships/image" Target="../media/image108.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9.wmf"/></Relationships>
</file>

<file path=ppt/drawings/_rels/vmlDrawing34.vml.rels><?xml version="1.0" encoding="UTF-8" standalone="yes"?>
<Relationships xmlns="http://schemas.openxmlformats.org/package/2006/relationships"><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9.wmf"/></Relationships>
</file>

<file path=ppt/drawings/_rels/vmlDrawing35.vml.rels><?xml version="1.0" encoding="UTF-8" standalone="yes"?>
<Relationships xmlns="http://schemas.openxmlformats.org/package/2006/relationships"><Relationship Id="rId4" Type="http://schemas.openxmlformats.org/officeDocument/2006/relationships/image" Target="../media/image114.wmf"/><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9.wmf"/></Relationships>
</file>

<file path=ppt/drawings/_rels/vmlDrawing37.vml.rels><?xml version="1.0" encoding="UTF-8" standalone="yes"?>
<Relationships xmlns="http://schemas.openxmlformats.org/package/2006/relationships"><Relationship Id="rId7" Type="http://schemas.openxmlformats.org/officeDocument/2006/relationships/image" Target="../media/image122.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9.vml.rels><?xml version="1.0" encoding="UTF-8" standalone="yes"?>
<Relationships xmlns="http://schemas.openxmlformats.org/package/2006/relationships"><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9.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36.wmf"/><Relationship Id="rId7" Type="http://schemas.openxmlformats.org/officeDocument/2006/relationships/image" Target="../media/image135.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9.wmf"/></Relationships>
</file>

<file path=ppt/drawings/_rels/vmlDrawing44.vml.rels><?xml version="1.0" encoding="UTF-8" standalone="yes"?>
<Relationships xmlns="http://schemas.openxmlformats.org/package/2006/relationships"><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9.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9.wmf"/></Relationships>
</file>

<file path=ppt/drawings/_rels/vmlDrawing46.vml.rels><?xml version="1.0" encoding="UTF-8" standalone="yes"?>
<Relationships xmlns="http://schemas.openxmlformats.org/package/2006/relationships"><Relationship Id="rId4" Type="http://schemas.openxmlformats.org/officeDocument/2006/relationships/image" Target="../media/image147.wmf"/><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9.wmf"/></Relationships>
</file>

<file path=ppt/drawings/_rels/vmlDrawing48.vml.rels><?xml version="1.0" encoding="UTF-8" standalone="yes"?>
<Relationships xmlns="http://schemas.openxmlformats.org/package/2006/relationships"><Relationship Id="rId4" Type="http://schemas.openxmlformats.org/officeDocument/2006/relationships/image" Target="../media/image151.wmf"/><Relationship Id="rId3" Type="http://schemas.openxmlformats.org/officeDocument/2006/relationships/image" Target="../media/image150.wmf"/><Relationship Id="rId2" Type="http://schemas.openxmlformats.org/officeDocument/2006/relationships/image" Target="../media/image138.wmf"/><Relationship Id="rId1" Type="http://schemas.openxmlformats.org/officeDocument/2006/relationships/image" Target="../media/image9.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9.wmf"/></Relationships>
</file>

<file path=ppt/drawings/_rels/vmlDrawing50.vml.rels><?xml version="1.0" encoding="UTF-8" standalone="yes"?>
<Relationships xmlns="http://schemas.openxmlformats.org/package/2006/relationships"><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9.wmf"/></Relationships>
</file>

<file path=ppt/drawings/_rels/vmlDrawing51.vml.rels><?xml version="1.0" encoding="UTF-8" standalone="yes"?>
<Relationships xmlns="http://schemas.openxmlformats.org/package/2006/relationships"><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9.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171.wmf"/><Relationship Id="rId7" Type="http://schemas.openxmlformats.org/officeDocument/2006/relationships/image" Target="../media/image170.w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9.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9.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9.wmf"/></Relationships>
</file>

<file path=ppt/drawings/_rels/vmlDrawing56.vml.rels><?xml version="1.0" encoding="UTF-8" standalone="yes"?>
<Relationships xmlns="http://schemas.openxmlformats.org/package/2006/relationships"><Relationship Id="rId6" Type="http://schemas.openxmlformats.org/officeDocument/2006/relationships/image" Target="../media/image182.wmf"/><Relationship Id="rId5" Type="http://schemas.openxmlformats.org/officeDocument/2006/relationships/image" Target="../media/image180.wmf"/><Relationship Id="rId4" Type="http://schemas.openxmlformats.org/officeDocument/2006/relationships/image" Target="../media/image179.wmf"/><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9.wmf"/></Relationships>
</file>

<file path=ppt/drawings/_rels/vmlDrawing57.vml.rels><?xml version="1.0" encoding="UTF-8" standalone="yes"?>
<Relationships xmlns="http://schemas.openxmlformats.org/package/2006/relationships"><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9.wmf"/></Relationships>
</file>

<file path=ppt/drawings/_rels/vmlDrawing59.vml.rels><?xml version="1.0" encoding="UTF-8" standalone="yes"?>
<Relationships xmlns="http://schemas.openxmlformats.org/package/2006/relationships"><Relationship Id="rId4" Type="http://schemas.openxmlformats.org/officeDocument/2006/relationships/image" Target="../media/image193.wmf"/><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9.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00.wmf"/><Relationship Id="rId7" Type="http://schemas.openxmlformats.org/officeDocument/2006/relationships/image" Target="../media/image199.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9.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9.wmf"/></Relationships>
</file>

<file path=ppt/drawings/_rels/vmlDrawing65.vml.rels><?xml version="1.0" encoding="UTF-8" standalone="yes"?>
<Relationships xmlns="http://schemas.openxmlformats.org/package/2006/relationships"><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 Id="rId3" Type="http://schemas.openxmlformats.org/officeDocument/2006/relationships/image" Target="../media/image205.wmf"/><Relationship Id="rId2" Type="http://schemas.openxmlformats.org/officeDocument/2006/relationships/image" Target="../media/image183.wmf"/><Relationship Id="rId1" Type="http://schemas.openxmlformats.org/officeDocument/2006/relationships/image" Target="../media/image9.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9.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215.wmf"/><Relationship Id="rId4" Type="http://schemas.openxmlformats.org/officeDocument/2006/relationships/image" Target="../media/image214.wmf"/><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9.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9.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9.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9.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9.wmf"/></Relationships>
</file>

<file path=ppt/drawings/_rels/vmlDrawing80.vml.rels><?xml version="1.0" encoding="UTF-8" standalone="yes"?>
<Relationships xmlns="http://schemas.openxmlformats.org/package/2006/relationships"><Relationship Id="rId5" Type="http://schemas.openxmlformats.org/officeDocument/2006/relationships/image" Target="../media/image233.wmf"/><Relationship Id="rId4" Type="http://schemas.openxmlformats.org/officeDocument/2006/relationships/image" Target="../media/image232.wmf"/><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9.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9.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9.wmf"/></Relationships>
</file>

<file path=ppt/drawings/_rels/vmlDrawing89.vml.rels><?xml version="1.0" encoding="UTF-8" standalone="yes"?>
<Relationships xmlns="http://schemas.openxmlformats.org/package/2006/relationships"><Relationship Id="rId7" Type="http://schemas.openxmlformats.org/officeDocument/2006/relationships/image" Target="../media/image249.wmf"/><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9.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9.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4.vml.rels><?xml version="1.0" encoding="UTF-8" standalone="yes"?>
<Relationships xmlns="http://schemas.openxmlformats.org/package/2006/relationships"><Relationship Id="rId4" Type="http://schemas.openxmlformats.org/officeDocument/2006/relationships/image" Target="../media/image254.wmf"/><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9.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56.wmf"/><Relationship Id="rId1" Type="http://schemas.openxmlformats.org/officeDocument/2006/relationships/image" Target="../media/image9.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9.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FF2346B-0DAA-414D-B270-759C463AC98C}"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81AFD9C-B7E5-4CD3-9390-BD76AB041E70}"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93A3826-8550-4E8A-9F23-D955F24CF555}"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E49241-7FF8-42BF-93C7-7378B644E679}"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141DD5-F134-4BC2-84A3-33BDC602036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2" name="日期占位符 1"/>
          <p:cNvSpPr>
            <a:spLocks noGrp="1"/>
          </p:cNvSpPr>
          <p:nvPr>
            <p:ph type="dt" sz="half" idx="12"/>
          </p:nvPr>
        </p:nvSpPr>
        <p:spPr>
          <a:xfrm>
            <a:off x="471488" y="4767263"/>
            <a:ext cx="1543050" cy="273844"/>
          </a:xfrm>
        </p:spPr>
        <p:txBody>
          <a:bodyPr/>
          <a:lstStyle/>
          <a:p>
            <a:pPr fontAlgn="auto"/>
            <a:fld id="{8DCD3899-95A6-41A9-8DBB-7A918069E1C1}" type="datetime1">
              <a:rPr lang="en-US" altLang="zh-CN" strike="noStrike" noProof="1" smtClean="0">
                <a:latin typeface="+mn-lt"/>
                <a:ea typeface="+mn-ea"/>
                <a:cs typeface="+mn-cs"/>
              </a:rPr>
            </a:fld>
            <a:endParaRPr lang="en-US" strike="noStrike" noProof="1"/>
          </a:p>
        </p:txBody>
      </p:sp>
      <p:sp>
        <p:nvSpPr>
          <p:cNvPr id="3" name="页脚占位符 2"/>
          <p:cNvSpPr>
            <a:spLocks noGrp="1"/>
          </p:cNvSpPr>
          <p:nvPr>
            <p:ph type="ftr" sz="quarter" idx="13"/>
          </p:nvPr>
        </p:nvSpPr>
        <p:spPr>
          <a:xfrm>
            <a:off x="2271713" y="4767263"/>
            <a:ext cx="2314575" cy="273844"/>
          </a:xfrm>
        </p:spPr>
        <p:txBody>
          <a:bodyPr/>
          <a:lstStyle/>
          <a:p>
            <a:pPr fontAlgn="auto"/>
            <a:endParaRPr lang="en-US" strike="noStrike" noProof="1"/>
          </a:p>
        </p:txBody>
      </p:sp>
      <p:sp>
        <p:nvSpPr>
          <p:cNvPr id="4" name="灯片编号占位符 3"/>
          <p:cNvSpPr>
            <a:spLocks noGrp="1"/>
          </p:cNvSpPr>
          <p:nvPr>
            <p:ph type="sldNum" sz="quarter" idx="14"/>
          </p:nvPr>
        </p:nvSpPr>
        <p:spPr>
          <a:xfrm>
            <a:off x="4843463" y="4767263"/>
            <a:ext cx="1543050" cy="273844"/>
          </a:xfrm>
        </p:spPr>
        <p:txBody>
          <a:bodyPr/>
          <a:lstStyle/>
          <a:p>
            <a:pPr fontAlgn="auto"/>
            <a:fld id="{2240CEC4-131A-46BD-8476-F2DA7A14BE27}"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18D7FB3-FC01-473A-80CD-A2CBD31534F2}"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84625607-DF7C-416E-A910-131782FFD4B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4C522BFF-97DC-4DC5-8678-AF512EE477C9}"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384C263-720E-4AE0-AD2D-0A8CF21F23C6}" type="datetime1">
              <a:rPr lang="en-US" altLang="zh-CN"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9454F7-F1AD-4C60-85B9-8BD593E9B541}" type="datetime1">
              <a:rPr lang="en-US" altLang="zh-CN"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91DDC-85B6-4E7A-8D2F-0050012B4DA9}"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92BF7-964C-4AB8-BF23-C54EBF7F2955}"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08C600-57EC-4CAD-8534-C65D1AF74489}" type="datetime1">
              <a:rPr lang="en-US" altLang="zh-CN"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19"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7.xml"/><Relationship Id="rId7" Type="http://schemas.openxmlformats.org/officeDocument/2006/relationships/image" Target="../media/image21.wmf"/><Relationship Id="rId6" Type="http://schemas.openxmlformats.org/officeDocument/2006/relationships/oleObject" Target="../embeddings/oleObject13.bin"/><Relationship Id="rId5" Type="http://schemas.openxmlformats.org/officeDocument/2006/relationships/image" Target="../media/image20.wmf"/><Relationship Id="rId4" Type="http://schemas.openxmlformats.org/officeDocument/2006/relationships/oleObject" Target="../embeddings/oleObject12.bin"/><Relationship Id="rId3" Type="http://schemas.openxmlformats.org/officeDocument/2006/relationships/image" Target="../media/image9.wmf"/><Relationship Id="rId2" Type="http://schemas.openxmlformats.org/officeDocument/2006/relationships/oleObject" Target="../embeddings/oleObject11.bin"/><Relationship Id="rId10" Type="http://schemas.openxmlformats.org/officeDocument/2006/relationships/notesSlide" Target="../notesSlides/notesSlide10.xml"/><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vmlDrawing" Target="../drawings/vmlDrawing96.vml"/><Relationship Id="rId4" Type="http://schemas.openxmlformats.org/officeDocument/2006/relationships/slideLayout" Target="../slideLayouts/slideLayout7.xml"/><Relationship Id="rId3" Type="http://schemas.openxmlformats.org/officeDocument/2006/relationships/image" Target="../media/image257.png"/><Relationship Id="rId2" Type="http://schemas.openxmlformats.org/officeDocument/2006/relationships/image" Target="../media/image9.wmf"/><Relationship Id="rId1" Type="http://schemas.openxmlformats.org/officeDocument/2006/relationships/oleObject" Target="../embeddings/oleObject304.bin"/></Relationships>
</file>

<file path=ppt/slides/_rels/slide101.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97.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oleObject" Target="../embeddings/oleObject305.bin"/><Relationship Id="rId1" Type="http://schemas.openxmlformats.org/officeDocument/2006/relationships/image" Target="../media/image258.png"/></Relationships>
</file>

<file path=ppt/slides/_rels/slide102.xml.rels><?xml version="1.0" encoding="UTF-8" standalone="yes"?>
<Relationships xmlns="http://schemas.openxmlformats.org/package/2006/relationships"><Relationship Id="rId9" Type="http://schemas.openxmlformats.org/officeDocument/2006/relationships/vmlDrawing" Target="../drawings/vmlDrawing98.vml"/><Relationship Id="rId8" Type="http://schemas.openxmlformats.org/officeDocument/2006/relationships/slideLayout" Target="../slideLayouts/slideLayout7.xml"/><Relationship Id="rId7" Type="http://schemas.openxmlformats.org/officeDocument/2006/relationships/image" Target="../media/image261.wmf"/><Relationship Id="rId6" Type="http://schemas.openxmlformats.org/officeDocument/2006/relationships/oleObject" Target="../embeddings/oleObject308.bin"/><Relationship Id="rId5" Type="http://schemas.openxmlformats.org/officeDocument/2006/relationships/image" Target="../media/image260.wmf"/><Relationship Id="rId4" Type="http://schemas.openxmlformats.org/officeDocument/2006/relationships/oleObject" Target="../embeddings/oleObject307.bin"/><Relationship Id="rId3" Type="http://schemas.openxmlformats.org/officeDocument/2006/relationships/image" Target="../media/image9.wmf"/><Relationship Id="rId2" Type="http://schemas.openxmlformats.org/officeDocument/2006/relationships/oleObject" Target="../embeddings/oleObject306.bin"/><Relationship Id="rId10" Type="http://schemas.openxmlformats.org/officeDocument/2006/relationships/notesSlide" Target="../notesSlides/notesSlide102.xml"/><Relationship Id="rId1" Type="http://schemas.openxmlformats.org/officeDocument/2006/relationships/image" Target="../media/image259.png"/></Relationships>
</file>

<file path=ppt/slides/_rels/slide103.xml.rels><?xml version="1.0" encoding="UTF-8" standalone="yes"?>
<Relationships xmlns="http://schemas.openxmlformats.org/package/2006/relationships"><Relationship Id="rId7" Type="http://schemas.openxmlformats.org/officeDocument/2006/relationships/notesSlide" Target="../notesSlides/notesSlide103.xml"/><Relationship Id="rId6" Type="http://schemas.openxmlformats.org/officeDocument/2006/relationships/vmlDrawing" Target="../drawings/vmlDrawing99.vml"/><Relationship Id="rId5" Type="http://schemas.openxmlformats.org/officeDocument/2006/relationships/slideLayout" Target="../slideLayouts/slideLayout7.xml"/><Relationship Id="rId4" Type="http://schemas.openxmlformats.org/officeDocument/2006/relationships/image" Target="../media/image263.png"/><Relationship Id="rId3" Type="http://schemas.openxmlformats.org/officeDocument/2006/relationships/image" Target="../media/image9.wmf"/><Relationship Id="rId2" Type="http://schemas.openxmlformats.org/officeDocument/2006/relationships/oleObject" Target="../embeddings/oleObject309.bin"/><Relationship Id="rId1" Type="http://schemas.openxmlformats.org/officeDocument/2006/relationships/image" Target="../media/image262.png"/></Relationships>
</file>

<file path=ppt/slides/_rels/slide104.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vmlDrawing" Target="../drawings/vmlDrawing100.vml"/><Relationship Id="rId4" Type="http://schemas.openxmlformats.org/officeDocument/2006/relationships/slideLayout" Target="../slideLayouts/slideLayout7.xml"/><Relationship Id="rId3" Type="http://schemas.openxmlformats.org/officeDocument/2006/relationships/image" Target="../media/image264.png"/><Relationship Id="rId2" Type="http://schemas.openxmlformats.org/officeDocument/2006/relationships/image" Target="../media/image9.wmf"/><Relationship Id="rId1" Type="http://schemas.openxmlformats.org/officeDocument/2006/relationships/oleObject" Target="../embeddings/oleObject310.bin"/></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5.xml"/><Relationship Id="rId7" Type="http://schemas.openxmlformats.org/officeDocument/2006/relationships/vmlDrawing" Target="../drawings/vmlDrawing101.vml"/><Relationship Id="rId6" Type="http://schemas.openxmlformats.org/officeDocument/2006/relationships/slideLayout" Target="../slideLayouts/slideLayout7.xml"/><Relationship Id="rId5" Type="http://schemas.openxmlformats.org/officeDocument/2006/relationships/image" Target="../media/image266.wmf"/><Relationship Id="rId4" Type="http://schemas.openxmlformats.org/officeDocument/2006/relationships/oleObject" Target="../embeddings/oleObject312.bin"/><Relationship Id="rId3" Type="http://schemas.openxmlformats.org/officeDocument/2006/relationships/image" Target="../media/image9.wmf"/><Relationship Id="rId2" Type="http://schemas.openxmlformats.org/officeDocument/2006/relationships/oleObject" Target="../embeddings/oleObject311.bin"/><Relationship Id="rId1" Type="http://schemas.openxmlformats.org/officeDocument/2006/relationships/image" Target="../media/image265.png"/></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106.xml"/><Relationship Id="rId7" Type="http://schemas.openxmlformats.org/officeDocument/2006/relationships/vmlDrawing" Target="../drawings/vmlDrawing102.vml"/><Relationship Id="rId6" Type="http://schemas.openxmlformats.org/officeDocument/2006/relationships/slideLayout" Target="../slideLayouts/slideLayout7.xml"/><Relationship Id="rId5" Type="http://schemas.openxmlformats.org/officeDocument/2006/relationships/image" Target="../media/image268.wmf"/><Relationship Id="rId4" Type="http://schemas.openxmlformats.org/officeDocument/2006/relationships/oleObject" Target="../embeddings/oleObject314.bin"/><Relationship Id="rId3" Type="http://schemas.openxmlformats.org/officeDocument/2006/relationships/image" Target="../media/image9.wmf"/><Relationship Id="rId2" Type="http://schemas.openxmlformats.org/officeDocument/2006/relationships/oleObject" Target="../embeddings/oleObject313.bin"/><Relationship Id="rId1" Type="http://schemas.openxmlformats.org/officeDocument/2006/relationships/image" Target="../media/image2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7.xml"/><Relationship Id="rId7" Type="http://schemas.openxmlformats.org/officeDocument/2006/relationships/image" Target="../media/image24.wmf"/><Relationship Id="rId6" Type="http://schemas.openxmlformats.org/officeDocument/2006/relationships/oleObject" Target="../embeddings/oleObject16.bin"/><Relationship Id="rId5" Type="http://schemas.openxmlformats.org/officeDocument/2006/relationships/image" Target="../media/image23.wmf"/><Relationship Id="rId4" Type="http://schemas.openxmlformats.org/officeDocument/2006/relationships/oleObject" Target="../embeddings/oleObject15.bin"/><Relationship Id="rId3" Type="http://schemas.openxmlformats.org/officeDocument/2006/relationships/image" Target="../media/image9.wmf"/><Relationship Id="rId2" Type="http://schemas.openxmlformats.org/officeDocument/2006/relationships/oleObject" Target="../embeddings/oleObject14.bin"/><Relationship Id="rId10" Type="http://schemas.openxmlformats.org/officeDocument/2006/relationships/notesSlide" Target="../notesSlides/notesSlide11.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26.wmf"/><Relationship Id="rId5" Type="http://schemas.openxmlformats.org/officeDocument/2006/relationships/oleObject" Target="../embeddings/oleObject19.bin"/><Relationship Id="rId4" Type="http://schemas.openxmlformats.org/officeDocument/2006/relationships/image" Target="../media/image25.wmf"/><Relationship Id="rId3" Type="http://schemas.openxmlformats.org/officeDocument/2006/relationships/oleObject" Target="../embeddings/oleObject18.bin"/><Relationship Id="rId2" Type="http://schemas.openxmlformats.org/officeDocument/2006/relationships/image" Target="../media/image9.wmf"/><Relationship Id="rId1"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29.wmf"/><Relationship Id="rId7" Type="http://schemas.openxmlformats.org/officeDocument/2006/relationships/oleObject" Target="../embeddings/oleObject23.bin"/><Relationship Id="rId6" Type="http://schemas.openxmlformats.org/officeDocument/2006/relationships/image" Target="../media/image28.wmf"/><Relationship Id="rId5" Type="http://schemas.openxmlformats.org/officeDocument/2006/relationships/oleObject" Target="../embeddings/oleObject22.bin"/><Relationship Id="rId4" Type="http://schemas.openxmlformats.org/officeDocument/2006/relationships/image" Target="../media/image27.wmf"/><Relationship Id="rId3" Type="http://schemas.openxmlformats.org/officeDocument/2006/relationships/oleObject" Target="../embeddings/oleObject21.bin"/><Relationship Id="rId2" Type="http://schemas.openxmlformats.org/officeDocument/2006/relationships/image" Target="../media/image9.wmf"/><Relationship Id="rId13" Type="http://schemas.openxmlformats.org/officeDocument/2006/relationships/notesSlide" Target="../notesSlides/notesSlide13.xml"/><Relationship Id="rId12" Type="http://schemas.openxmlformats.org/officeDocument/2006/relationships/vmlDrawing" Target="../drawings/vmlDrawing9.vml"/><Relationship Id="rId11" Type="http://schemas.openxmlformats.org/officeDocument/2006/relationships/slideLayout" Target="../slideLayouts/slideLayout7.xml"/><Relationship Id="rId10" Type="http://schemas.openxmlformats.org/officeDocument/2006/relationships/image" Target="../media/image30.wmf"/><Relationship Id="rId1" Type="http://schemas.openxmlformats.org/officeDocument/2006/relationships/oleObject" Target="../embeddings/oleObject20.bin"/></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10.vml"/><Relationship Id="rId7" Type="http://schemas.openxmlformats.org/officeDocument/2006/relationships/slideLayout" Target="../slideLayouts/slideLayout7.xml"/><Relationship Id="rId6" Type="http://schemas.openxmlformats.org/officeDocument/2006/relationships/image" Target="../media/image32.wmf"/><Relationship Id="rId5" Type="http://schemas.openxmlformats.org/officeDocument/2006/relationships/oleObject" Target="../embeddings/oleObject27.bin"/><Relationship Id="rId4" Type="http://schemas.openxmlformats.org/officeDocument/2006/relationships/image" Target="../media/image31.wmf"/><Relationship Id="rId3" Type="http://schemas.openxmlformats.org/officeDocument/2006/relationships/oleObject" Target="../embeddings/oleObject26.bin"/><Relationship Id="rId2" Type="http://schemas.openxmlformats.org/officeDocument/2006/relationships/image" Target="../media/image9.wmf"/><Relationship Id="rId1" Type="http://schemas.openxmlformats.org/officeDocument/2006/relationships/oleObject" Target="../embeddings/oleObject25.bin"/></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image" Target="../media/image34.wmf"/><Relationship Id="rId5" Type="http://schemas.openxmlformats.org/officeDocument/2006/relationships/oleObject" Target="../embeddings/oleObject30.bin"/><Relationship Id="rId4" Type="http://schemas.openxmlformats.org/officeDocument/2006/relationships/image" Target="../media/image33.wmf"/><Relationship Id="rId3" Type="http://schemas.openxmlformats.org/officeDocument/2006/relationships/oleObject" Target="../embeddings/oleObject29.bin"/><Relationship Id="rId2" Type="http://schemas.openxmlformats.org/officeDocument/2006/relationships/image" Target="../media/image9.wmf"/><Relationship Id="rId1"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vmlDrawing" Target="../drawings/vmlDrawing12.vml"/><Relationship Id="rId7" Type="http://schemas.openxmlformats.org/officeDocument/2006/relationships/slideLayout" Target="../slideLayouts/slideLayout7.xml"/><Relationship Id="rId6" Type="http://schemas.openxmlformats.org/officeDocument/2006/relationships/image" Target="../media/image36.wmf"/><Relationship Id="rId5" Type="http://schemas.openxmlformats.org/officeDocument/2006/relationships/oleObject" Target="../embeddings/oleObject33.bin"/><Relationship Id="rId4" Type="http://schemas.openxmlformats.org/officeDocument/2006/relationships/image" Target="../media/image35.wmf"/><Relationship Id="rId3" Type="http://schemas.openxmlformats.org/officeDocument/2006/relationships/oleObject" Target="../embeddings/oleObject32.bin"/><Relationship Id="rId2" Type="http://schemas.openxmlformats.org/officeDocument/2006/relationships/image" Target="../media/image9.wmf"/><Relationship Id="rId1" Type="http://schemas.openxmlformats.org/officeDocument/2006/relationships/oleObject" Target="../embeddings/oleObject31.bin"/></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34.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39.wmf"/><Relationship Id="rId7" Type="http://schemas.openxmlformats.org/officeDocument/2006/relationships/oleObject" Target="../embeddings/oleObject38.bin"/><Relationship Id="rId6" Type="http://schemas.openxmlformats.org/officeDocument/2006/relationships/image" Target="../media/image38.wmf"/><Relationship Id="rId5" Type="http://schemas.openxmlformats.org/officeDocument/2006/relationships/oleObject" Target="../embeddings/oleObject37.bin"/><Relationship Id="rId4" Type="http://schemas.openxmlformats.org/officeDocument/2006/relationships/image" Target="../media/image37.wmf"/><Relationship Id="rId3" Type="http://schemas.openxmlformats.org/officeDocument/2006/relationships/oleObject" Target="../embeddings/oleObject36.bin"/><Relationship Id="rId22" Type="http://schemas.openxmlformats.org/officeDocument/2006/relationships/notesSlide" Target="../notesSlides/notesSlide18.xml"/><Relationship Id="rId21" Type="http://schemas.openxmlformats.org/officeDocument/2006/relationships/vmlDrawing" Target="../drawings/vmlDrawing14.vml"/><Relationship Id="rId20" Type="http://schemas.openxmlformats.org/officeDocument/2006/relationships/slideLayout" Target="../slideLayouts/slideLayout7.xml"/><Relationship Id="rId2" Type="http://schemas.openxmlformats.org/officeDocument/2006/relationships/image" Target="../media/image9.wmf"/><Relationship Id="rId19" Type="http://schemas.openxmlformats.org/officeDocument/2006/relationships/image" Target="../media/image44.wmf"/><Relationship Id="rId18" Type="http://schemas.openxmlformats.org/officeDocument/2006/relationships/oleObject" Target="../embeddings/oleObject44.bin"/><Relationship Id="rId17" Type="http://schemas.openxmlformats.org/officeDocument/2006/relationships/oleObject" Target="../embeddings/oleObject43.bin"/><Relationship Id="rId16" Type="http://schemas.openxmlformats.org/officeDocument/2006/relationships/image" Target="../media/image43.wmf"/><Relationship Id="rId15" Type="http://schemas.openxmlformats.org/officeDocument/2006/relationships/oleObject" Target="../embeddings/oleObject42.bin"/><Relationship Id="rId14" Type="http://schemas.openxmlformats.org/officeDocument/2006/relationships/image" Target="../media/image42.wmf"/><Relationship Id="rId13" Type="http://schemas.openxmlformats.org/officeDocument/2006/relationships/oleObject" Target="../embeddings/oleObject41.bin"/><Relationship Id="rId12" Type="http://schemas.openxmlformats.org/officeDocument/2006/relationships/image" Target="../media/image41.wmf"/><Relationship Id="rId11" Type="http://schemas.openxmlformats.org/officeDocument/2006/relationships/oleObject" Target="../embeddings/oleObject40.bin"/><Relationship Id="rId10" Type="http://schemas.openxmlformats.org/officeDocument/2006/relationships/image" Target="../media/image40.wmf"/><Relationship Id="rId1"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7.wmf"/><Relationship Id="rId7" Type="http://schemas.openxmlformats.org/officeDocument/2006/relationships/oleObject" Target="../embeddings/oleObject48.bin"/><Relationship Id="rId6" Type="http://schemas.openxmlformats.org/officeDocument/2006/relationships/image" Target="../media/image46.wmf"/><Relationship Id="rId5" Type="http://schemas.openxmlformats.org/officeDocument/2006/relationships/oleObject" Target="../embeddings/oleObject47.bin"/><Relationship Id="rId4" Type="http://schemas.openxmlformats.org/officeDocument/2006/relationships/image" Target="../media/image45.wmf"/><Relationship Id="rId3" Type="http://schemas.openxmlformats.org/officeDocument/2006/relationships/oleObject" Target="../embeddings/oleObject46.bin"/><Relationship Id="rId2" Type="http://schemas.openxmlformats.org/officeDocument/2006/relationships/image" Target="../media/image9.wmf"/><Relationship Id="rId11" Type="http://schemas.openxmlformats.org/officeDocument/2006/relationships/notesSlide" Target="../notesSlides/notesSlide19.xml"/><Relationship Id="rId10" Type="http://schemas.openxmlformats.org/officeDocument/2006/relationships/vmlDrawing" Target="../drawings/vmlDrawing15.vml"/><Relationship Id="rId1" Type="http://schemas.openxmlformats.org/officeDocument/2006/relationships/oleObject" Target="../embeddings/oleObject45.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53.bin"/><Relationship Id="rId8" Type="http://schemas.openxmlformats.org/officeDocument/2006/relationships/image" Target="../media/image50.wmf"/><Relationship Id="rId7" Type="http://schemas.openxmlformats.org/officeDocument/2006/relationships/oleObject" Target="../embeddings/oleObject52.bin"/><Relationship Id="rId6" Type="http://schemas.openxmlformats.org/officeDocument/2006/relationships/image" Target="../media/image49.wmf"/><Relationship Id="rId5" Type="http://schemas.openxmlformats.org/officeDocument/2006/relationships/oleObject" Target="../embeddings/oleObject51.bin"/><Relationship Id="rId4" Type="http://schemas.openxmlformats.org/officeDocument/2006/relationships/image" Target="../media/image48.wmf"/><Relationship Id="rId3" Type="http://schemas.openxmlformats.org/officeDocument/2006/relationships/oleObject" Target="../embeddings/oleObject50.bin"/><Relationship Id="rId2" Type="http://schemas.openxmlformats.org/officeDocument/2006/relationships/image" Target="../media/image9.wmf"/><Relationship Id="rId15" Type="http://schemas.openxmlformats.org/officeDocument/2006/relationships/notesSlide" Target="../notesSlides/notesSlide20.xml"/><Relationship Id="rId14" Type="http://schemas.openxmlformats.org/officeDocument/2006/relationships/vmlDrawing" Target="../drawings/vmlDrawing16.vml"/><Relationship Id="rId13" Type="http://schemas.openxmlformats.org/officeDocument/2006/relationships/slideLayout" Target="../slideLayouts/slideLayout7.xml"/><Relationship Id="rId12" Type="http://schemas.openxmlformats.org/officeDocument/2006/relationships/image" Target="../media/image52.wmf"/><Relationship Id="rId11" Type="http://schemas.openxmlformats.org/officeDocument/2006/relationships/oleObject" Target="../embeddings/oleObject54.bin"/><Relationship Id="rId10" Type="http://schemas.openxmlformats.org/officeDocument/2006/relationships/image" Target="../media/image51.wmf"/><Relationship Id="rId1" Type="http://schemas.openxmlformats.org/officeDocument/2006/relationships/oleObject" Target="../embeddings/oleObject49.bin"/></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17.vml"/><Relationship Id="rId5" Type="http://schemas.openxmlformats.org/officeDocument/2006/relationships/slideLayout" Target="../slideLayouts/slideLayout7.xml"/><Relationship Id="rId4" Type="http://schemas.openxmlformats.org/officeDocument/2006/relationships/image" Target="../media/image53.wmf"/><Relationship Id="rId3" Type="http://schemas.openxmlformats.org/officeDocument/2006/relationships/oleObject" Target="../embeddings/oleObject56.bin"/><Relationship Id="rId2" Type="http://schemas.openxmlformats.org/officeDocument/2006/relationships/image" Target="../media/image9.wmf"/><Relationship Id="rId1" Type="http://schemas.openxmlformats.org/officeDocument/2006/relationships/oleObject" Target="../embeddings/oleObject55.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18.vml"/><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9.wmf"/><Relationship Id="rId1" Type="http://schemas.openxmlformats.org/officeDocument/2006/relationships/oleObject" Target="../embeddings/oleObject57.bin"/></Relationships>
</file>

<file path=ppt/slides/_rels/slide23.xml.rels><?xml version="1.0" encoding="UTF-8" standalone="yes"?>
<Relationships xmlns="http://schemas.openxmlformats.org/package/2006/relationships"><Relationship Id="rId9" Type="http://schemas.openxmlformats.org/officeDocument/2006/relationships/image" Target="../media/image58.wmf"/><Relationship Id="rId8" Type="http://schemas.openxmlformats.org/officeDocument/2006/relationships/oleObject" Target="../embeddings/oleObject61.bin"/><Relationship Id="rId7" Type="http://schemas.openxmlformats.org/officeDocument/2006/relationships/image" Target="../media/image57.wmf"/><Relationship Id="rId6" Type="http://schemas.openxmlformats.org/officeDocument/2006/relationships/oleObject" Target="../embeddings/oleObject60.bin"/><Relationship Id="rId5" Type="http://schemas.openxmlformats.org/officeDocument/2006/relationships/image" Target="../media/image56.wmf"/><Relationship Id="rId4" Type="http://schemas.openxmlformats.org/officeDocument/2006/relationships/oleObject" Target="../embeddings/oleObject59.bin"/><Relationship Id="rId3" Type="http://schemas.openxmlformats.org/officeDocument/2006/relationships/image" Target="../media/image9.wmf"/><Relationship Id="rId2" Type="http://schemas.openxmlformats.org/officeDocument/2006/relationships/oleObject" Target="../embeddings/oleObject58.bin"/><Relationship Id="rId16" Type="http://schemas.openxmlformats.org/officeDocument/2006/relationships/notesSlide" Target="../notesSlides/notesSlide23.xml"/><Relationship Id="rId15" Type="http://schemas.openxmlformats.org/officeDocument/2006/relationships/vmlDrawing" Target="../drawings/vmlDrawing19.vml"/><Relationship Id="rId14" Type="http://schemas.openxmlformats.org/officeDocument/2006/relationships/slideLayout" Target="../slideLayouts/slideLayout7.xml"/><Relationship Id="rId13" Type="http://schemas.openxmlformats.org/officeDocument/2006/relationships/image" Target="../media/image60.wmf"/><Relationship Id="rId12" Type="http://schemas.openxmlformats.org/officeDocument/2006/relationships/oleObject" Target="../embeddings/oleObject63.bin"/><Relationship Id="rId11" Type="http://schemas.openxmlformats.org/officeDocument/2006/relationships/image" Target="../media/image59.wmf"/><Relationship Id="rId10" Type="http://schemas.openxmlformats.org/officeDocument/2006/relationships/oleObject" Target="../embeddings/oleObject62.bin"/><Relationship Id="rId1" Type="http://schemas.openxmlformats.org/officeDocument/2006/relationships/image" Target="../media/image5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20.vml"/><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9.wmf"/><Relationship Id="rId1" Type="http://schemas.openxmlformats.org/officeDocument/2006/relationships/oleObject" Target="../embeddings/oleObject64.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64.wmf"/><Relationship Id="rId7" Type="http://schemas.openxmlformats.org/officeDocument/2006/relationships/oleObject" Target="../embeddings/oleObject68.bin"/><Relationship Id="rId6" Type="http://schemas.openxmlformats.org/officeDocument/2006/relationships/image" Target="../media/image63.wmf"/><Relationship Id="rId5" Type="http://schemas.openxmlformats.org/officeDocument/2006/relationships/oleObject" Target="../embeddings/oleObject67.bin"/><Relationship Id="rId4" Type="http://schemas.openxmlformats.org/officeDocument/2006/relationships/image" Target="../media/image62.wmf"/><Relationship Id="rId3" Type="http://schemas.openxmlformats.org/officeDocument/2006/relationships/oleObject" Target="../embeddings/oleObject66.bin"/><Relationship Id="rId2" Type="http://schemas.openxmlformats.org/officeDocument/2006/relationships/image" Target="../media/image9.wmf"/><Relationship Id="rId13" Type="http://schemas.openxmlformats.org/officeDocument/2006/relationships/notesSlide" Target="../notesSlides/notesSlide25.xml"/><Relationship Id="rId12" Type="http://schemas.openxmlformats.org/officeDocument/2006/relationships/vmlDrawing" Target="../drawings/vmlDrawing21.vml"/><Relationship Id="rId11" Type="http://schemas.openxmlformats.org/officeDocument/2006/relationships/slideLayout" Target="../slideLayouts/slideLayout7.xml"/><Relationship Id="rId10" Type="http://schemas.openxmlformats.org/officeDocument/2006/relationships/image" Target="../media/image65.wmf"/><Relationship Id="rId1" Type="http://schemas.openxmlformats.org/officeDocument/2006/relationships/oleObject" Target="../embeddings/oleObject65.bin"/></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22.vml"/><Relationship Id="rId5" Type="http://schemas.openxmlformats.org/officeDocument/2006/relationships/slideLayout" Target="../slideLayouts/slideLayout7.xml"/><Relationship Id="rId4" Type="http://schemas.openxmlformats.org/officeDocument/2006/relationships/image" Target="../media/image66.wmf"/><Relationship Id="rId3" Type="http://schemas.openxmlformats.org/officeDocument/2006/relationships/oleObject" Target="../embeddings/oleObject71.bin"/><Relationship Id="rId2" Type="http://schemas.openxmlformats.org/officeDocument/2006/relationships/image" Target="../media/image9.wmf"/><Relationship Id="rId1" Type="http://schemas.openxmlformats.org/officeDocument/2006/relationships/oleObject" Target="../embeddings/oleObject70.bin"/></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67.wmf"/><Relationship Id="rId3" Type="http://schemas.openxmlformats.org/officeDocument/2006/relationships/oleObject" Target="../embeddings/oleObject73.bin"/><Relationship Id="rId2" Type="http://schemas.openxmlformats.org/officeDocument/2006/relationships/image" Target="../media/image9.wmf"/><Relationship Id="rId1" Type="http://schemas.openxmlformats.org/officeDocument/2006/relationships/oleObject" Target="../embeddings/oleObject72.bin"/></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image" Target="../media/image69.wmf"/><Relationship Id="rId7" Type="http://schemas.openxmlformats.org/officeDocument/2006/relationships/oleObject" Target="../embeddings/oleObject77.bin"/><Relationship Id="rId6" Type="http://schemas.openxmlformats.org/officeDocument/2006/relationships/image" Target="../media/image68.wmf"/><Relationship Id="rId5" Type="http://schemas.openxmlformats.org/officeDocument/2006/relationships/oleObject" Target="../embeddings/oleObject76.bin"/><Relationship Id="rId4" Type="http://schemas.openxmlformats.org/officeDocument/2006/relationships/image" Target="../media/image67.wmf"/><Relationship Id="rId3" Type="http://schemas.openxmlformats.org/officeDocument/2006/relationships/oleObject" Target="../embeddings/oleObject75.bin"/><Relationship Id="rId2" Type="http://schemas.openxmlformats.org/officeDocument/2006/relationships/image" Target="../media/image9.wmf"/><Relationship Id="rId17" Type="http://schemas.openxmlformats.org/officeDocument/2006/relationships/notesSlide" Target="../notesSlides/notesSlide28.xml"/><Relationship Id="rId16" Type="http://schemas.openxmlformats.org/officeDocument/2006/relationships/vmlDrawing" Target="../drawings/vmlDrawing24.vml"/><Relationship Id="rId15" Type="http://schemas.openxmlformats.org/officeDocument/2006/relationships/slideLayout" Target="../slideLayouts/slideLayout7.xml"/><Relationship Id="rId14" Type="http://schemas.openxmlformats.org/officeDocument/2006/relationships/image" Target="../media/image72.wmf"/><Relationship Id="rId13" Type="http://schemas.openxmlformats.org/officeDocument/2006/relationships/oleObject" Target="../embeddings/oleObject80.bin"/><Relationship Id="rId12" Type="http://schemas.openxmlformats.org/officeDocument/2006/relationships/image" Target="../media/image71.wmf"/><Relationship Id="rId11" Type="http://schemas.openxmlformats.org/officeDocument/2006/relationships/oleObject" Target="../embeddings/oleObject79.bin"/><Relationship Id="rId10" Type="http://schemas.openxmlformats.org/officeDocument/2006/relationships/image" Target="../media/image70.wmf"/><Relationship Id="rId1" Type="http://schemas.openxmlformats.org/officeDocument/2006/relationships/oleObject" Target="../embeddings/oleObject74.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74.wmf"/><Relationship Id="rId7" Type="http://schemas.openxmlformats.org/officeDocument/2006/relationships/oleObject" Target="../embeddings/oleObject84.bin"/><Relationship Id="rId6" Type="http://schemas.openxmlformats.org/officeDocument/2006/relationships/image" Target="../media/image57.wmf"/><Relationship Id="rId5" Type="http://schemas.openxmlformats.org/officeDocument/2006/relationships/oleObject" Target="../embeddings/oleObject83.bin"/><Relationship Id="rId4" Type="http://schemas.openxmlformats.org/officeDocument/2006/relationships/image" Target="../media/image73.wmf"/><Relationship Id="rId3" Type="http://schemas.openxmlformats.org/officeDocument/2006/relationships/oleObject" Target="../embeddings/oleObject82.bin"/><Relationship Id="rId25" Type="http://schemas.openxmlformats.org/officeDocument/2006/relationships/notesSlide" Target="../notesSlides/notesSlide29.xml"/><Relationship Id="rId24" Type="http://schemas.openxmlformats.org/officeDocument/2006/relationships/vmlDrawing" Target="../drawings/vmlDrawing25.vml"/><Relationship Id="rId23" Type="http://schemas.openxmlformats.org/officeDocument/2006/relationships/slideLayout" Target="../slideLayouts/slideLayout7.xml"/><Relationship Id="rId22" Type="http://schemas.openxmlformats.org/officeDocument/2006/relationships/image" Target="../media/image81.wmf"/><Relationship Id="rId21" Type="http://schemas.openxmlformats.org/officeDocument/2006/relationships/oleObject" Target="../embeddings/oleObject91.bin"/><Relationship Id="rId20" Type="http://schemas.openxmlformats.org/officeDocument/2006/relationships/image" Target="../media/image80.wmf"/><Relationship Id="rId2" Type="http://schemas.openxmlformats.org/officeDocument/2006/relationships/image" Target="../media/image9.wmf"/><Relationship Id="rId19" Type="http://schemas.openxmlformats.org/officeDocument/2006/relationships/oleObject" Target="../embeddings/oleObject90.bin"/><Relationship Id="rId18" Type="http://schemas.openxmlformats.org/officeDocument/2006/relationships/image" Target="../media/image79.wmf"/><Relationship Id="rId17" Type="http://schemas.openxmlformats.org/officeDocument/2006/relationships/oleObject" Target="../embeddings/oleObject89.bin"/><Relationship Id="rId16" Type="http://schemas.openxmlformats.org/officeDocument/2006/relationships/image" Target="../media/image78.wmf"/><Relationship Id="rId15" Type="http://schemas.openxmlformats.org/officeDocument/2006/relationships/oleObject" Target="../embeddings/oleObject88.bin"/><Relationship Id="rId14" Type="http://schemas.openxmlformats.org/officeDocument/2006/relationships/image" Target="../media/image77.wmf"/><Relationship Id="rId13" Type="http://schemas.openxmlformats.org/officeDocument/2006/relationships/oleObject" Target="../embeddings/oleObject87.bin"/><Relationship Id="rId12" Type="http://schemas.openxmlformats.org/officeDocument/2006/relationships/image" Target="../media/image76.wmf"/><Relationship Id="rId11" Type="http://schemas.openxmlformats.org/officeDocument/2006/relationships/oleObject" Target="../embeddings/oleObject86.bin"/><Relationship Id="rId10" Type="http://schemas.openxmlformats.org/officeDocument/2006/relationships/image" Target="../media/image75.wmf"/><Relationship Id="rId1" Type="http://schemas.openxmlformats.org/officeDocument/2006/relationships/oleObject" Target="../embeddings/oleObject8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96.bin"/><Relationship Id="rId8" Type="http://schemas.openxmlformats.org/officeDocument/2006/relationships/image" Target="../media/image84.wmf"/><Relationship Id="rId7" Type="http://schemas.openxmlformats.org/officeDocument/2006/relationships/oleObject" Target="../embeddings/oleObject95.bin"/><Relationship Id="rId6" Type="http://schemas.openxmlformats.org/officeDocument/2006/relationships/image" Target="../media/image83.wmf"/><Relationship Id="rId5" Type="http://schemas.openxmlformats.org/officeDocument/2006/relationships/oleObject" Target="../embeddings/oleObject94.bin"/><Relationship Id="rId4" Type="http://schemas.openxmlformats.org/officeDocument/2006/relationships/image" Target="../media/image82.wmf"/><Relationship Id="rId3" Type="http://schemas.openxmlformats.org/officeDocument/2006/relationships/oleObject" Target="../embeddings/oleObject93.bin"/><Relationship Id="rId21" Type="http://schemas.openxmlformats.org/officeDocument/2006/relationships/notesSlide" Target="../notesSlides/notesSlide30.xml"/><Relationship Id="rId20" Type="http://schemas.openxmlformats.org/officeDocument/2006/relationships/vmlDrawing" Target="../drawings/vmlDrawing26.vml"/><Relationship Id="rId2" Type="http://schemas.openxmlformats.org/officeDocument/2006/relationships/image" Target="../media/image9.wmf"/><Relationship Id="rId19" Type="http://schemas.openxmlformats.org/officeDocument/2006/relationships/slideLayout" Target="../slideLayouts/slideLayout7.xml"/><Relationship Id="rId18" Type="http://schemas.openxmlformats.org/officeDocument/2006/relationships/image" Target="../media/image89.wmf"/><Relationship Id="rId17" Type="http://schemas.openxmlformats.org/officeDocument/2006/relationships/oleObject" Target="../embeddings/oleObject100.bin"/><Relationship Id="rId16" Type="http://schemas.openxmlformats.org/officeDocument/2006/relationships/image" Target="../media/image88.wmf"/><Relationship Id="rId15" Type="http://schemas.openxmlformats.org/officeDocument/2006/relationships/oleObject" Target="../embeddings/oleObject99.bin"/><Relationship Id="rId14" Type="http://schemas.openxmlformats.org/officeDocument/2006/relationships/image" Target="../media/image87.wmf"/><Relationship Id="rId13" Type="http://schemas.openxmlformats.org/officeDocument/2006/relationships/oleObject" Target="../embeddings/oleObject98.bin"/><Relationship Id="rId12" Type="http://schemas.openxmlformats.org/officeDocument/2006/relationships/image" Target="../media/image86.wmf"/><Relationship Id="rId11" Type="http://schemas.openxmlformats.org/officeDocument/2006/relationships/oleObject" Target="../embeddings/oleObject97.bin"/><Relationship Id="rId10" Type="http://schemas.openxmlformats.org/officeDocument/2006/relationships/image" Target="../media/image85.wmf"/><Relationship Id="rId1" Type="http://schemas.openxmlformats.org/officeDocument/2006/relationships/oleObject" Target="../embeddings/oleObject92.bin"/></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vmlDrawing" Target="../drawings/vmlDrawing27.vml"/><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9.wmf"/><Relationship Id="rId1" Type="http://schemas.openxmlformats.org/officeDocument/2006/relationships/oleObject" Target="../embeddings/oleObject101.bin"/></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vmlDrawing" Target="../drawings/vmlDrawing28.vml"/><Relationship Id="rId7" Type="http://schemas.openxmlformats.org/officeDocument/2006/relationships/slideLayout" Target="../slideLayouts/slideLayout7.xml"/><Relationship Id="rId6" Type="http://schemas.openxmlformats.org/officeDocument/2006/relationships/image" Target="../media/image92.wmf"/><Relationship Id="rId5" Type="http://schemas.openxmlformats.org/officeDocument/2006/relationships/oleObject" Target="../embeddings/oleObject104.bin"/><Relationship Id="rId4" Type="http://schemas.openxmlformats.org/officeDocument/2006/relationships/image" Target="../media/image91.wmf"/><Relationship Id="rId3" Type="http://schemas.openxmlformats.org/officeDocument/2006/relationships/oleObject" Target="../embeddings/oleObject103.bin"/><Relationship Id="rId2" Type="http://schemas.openxmlformats.org/officeDocument/2006/relationships/image" Target="../media/image9.wmf"/><Relationship Id="rId1" Type="http://schemas.openxmlformats.org/officeDocument/2006/relationships/oleObject" Target="../embeddings/oleObject102.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wmf"/><Relationship Id="rId5" Type="http://schemas.openxmlformats.org/officeDocument/2006/relationships/oleObject" Target="../embeddings/oleObject107.bin"/><Relationship Id="rId4" Type="http://schemas.openxmlformats.org/officeDocument/2006/relationships/image" Target="../media/image93.wmf"/><Relationship Id="rId3" Type="http://schemas.openxmlformats.org/officeDocument/2006/relationships/oleObject" Target="../embeddings/oleObject106.bin"/><Relationship Id="rId2" Type="http://schemas.openxmlformats.org/officeDocument/2006/relationships/image" Target="../media/image9.wmf"/><Relationship Id="rId11" Type="http://schemas.openxmlformats.org/officeDocument/2006/relationships/notesSlide" Target="../notesSlides/notesSlide33.xml"/><Relationship Id="rId10" Type="http://schemas.openxmlformats.org/officeDocument/2006/relationships/vmlDrawing" Target="../drawings/vmlDrawing29.vml"/><Relationship Id="rId1" Type="http://schemas.openxmlformats.org/officeDocument/2006/relationships/oleObject" Target="../embeddings/oleObject105.bin"/></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vmlDrawing" Target="../drawings/vmlDrawing30.vml"/><Relationship Id="rId4" Type="http://schemas.openxmlformats.org/officeDocument/2006/relationships/slideLayout" Target="../slideLayouts/slideLayout7.xml"/><Relationship Id="rId3" Type="http://schemas.openxmlformats.org/officeDocument/2006/relationships/image" Target="../media/image97.png"/><Relationship Id="rId2" Type="http://schemas.openxmlformats.org/officeDocument/2006/relationships/image" Target="../media/image9.wmf"/><Relationship Id="rId1" Type="http://schemas.openxmlformats.org/officeDocument/2006/relationships/oleObject" Target="../embeddings/oleObject108.bin"/></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31.vml"/><Relationship Id="rId8" Type="http://schemas.openxmlformats.org/officeDocument/2006/relationships/slideLayout" Target="../slideLayouts/slideLayout7.xml"/><Relationship Id="rId7" Type="http://schemas.openxmlformats.org/officeDocument/2006/relationships/image" Target="../media/image100.png"/><Relationship Id="rId6" Type="http://schemas.openxmlformats.org/officeDocument/2006/relationships/image" Target="../media/image99.wmf"/><Relationship Id="rId5" Type="http://schemas.openxmlformats.org/officeDocument/2006/relationships/oleObject" Target="../embeddings/oleObject111.bin"/><Relationship Id="rId4" Type="http://schemas.openxmlformats.org/officeDocument/2006/relationships/image" Target="../media/image98.wmf"/><Relationship Id="rId3" Type="http://schemas.openxmlformats.org/officeDocument/2006/relationships/oleObject" Target="../embeddings/oleObject110.bin"/><Relationship Id="rId2" Type="http://schemas.openxmlformats.org/officeDocument/2006/relationships/image" Target="../media/image9.wmf"/><Relationship Id="rId10" Type="http://schemas.openxmlformats.org/officeDocument/2006/relationships/notesSlide" Target="../notesSlides/notesSlide35.xml"/><Relationship Id="rId1" Type="http://schemas.openxmlformats.org/officeDocument/2006/relationships/oleObject" Target="../embeddings/oleObject109.bin"/></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vmlDrawing" Target="../drawings/vmlDrawing32.vml"/><Relationship Id="rId7" Type="http://schemas.openxmlformats.org/officeDocument/2006/relationships/slideLayout" Target="../slideLayouts/slideLayout7.xml"/><Relationship Id="rId6" Type="http://schemas.openxmlformats.org/officeDocument/2006/relationships/image" Target="../media/image102.wmf"/><Relationship Id="rId5" Type="http://schemas.openxmlformats.org/officeDocument/2006/relationships/oleObject" Target="../embeddings/oleObject114.bin"/><Relationship Id="rId4" Type="http://schemas.openxmlformats.org/officeDocument/2006/relationships/image" Target="../media/image101.wmf"/><Relationship Id="rId3" Type="http://schemas.openxmlformats.org/officeDocument/2006/relationships/oleObject" Target="../embeddings/oleObject113.bin"/><Relationship Id="rId2" Type="http://schemas.openxmlformats.org/officeDocument/2006/relationships/image" Target="../media/image9.wmf"/><Relationship Id="rId1" Type="http://schemas.openxmlformats.org/officeDocument/2006/relationships/oleObject" Target="../embeddings/oleObject112.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19.bin"/><Relationship Id="rId8" Type="http://schemas.openxmlformats.org/officeDocument/2006/relationships/image" Target="../media/image105.wmf"/><Relationship Id="rId7" Type="http://schemas.openxmlformats.org/officeDocument/2006/relationships/oleObject" Target="../embeddings/oleObject118.bin"/><Relationship Id="rId6" Type="http://schemas.openxmlformats.org/officeDocument/2006/relationships/image" Target="../media/image104.wmf"/><Relationship Id="rId5" Type="http://schemas.openxmlformats.org/officeDocument/2006/relationships/oleObject" Target="../embeddings/oleObject117.bin"/><Relationship Id="rId4" Type="http://schemas.openxmlformats.org/officeDocument/2006/relationships/image" Target="../media/image103.wmf"/><Relationship Id="rId3" Type="http://schemas.openxmlformats.org/officeDocument/2006/relationships/oleObject" Target="../embeddings/oleObject116.bin"/><Relationship Id="rId2" Type="http://schemas.openxmlformats.org/officeDocument/2006/relationships/image" Target="../media/image9.wmf"/><Relationship Id="rId17" Type="http://schemas.openxmlformats.org/officeDocument/2006/relationships/notesSlide" Target="../notesSlides/notesSlide37.xml"/><Relationship Id="rId16" Type="http://schemas.openxmlformats.org/officeDocument/2006/relationships/vmlDrawing" Target="../drawings/vmlDrawing33.vml"/><Relationship Id="rId15" Type="http://schemas.openxmlformats.org/officeDocument/2006/relationships/slideLayout" Target="../slideLayouts/slideLayout7.xml"/><Relationship Id="rId14" Type="http://schemas.openxmlformats.org/officeDocument/2006/relationships/image" Target="../media/image108.wmf"/><Relationship Id="rId13" Type="http://schemas.openxmlformats.org/officeDocument/2006/relationships/oleObject" Target="../embeddings/oleObject121.bin"/><Relationship Id="rId12" Type="http://schemas.openxmlformats.org/officeDocument/2006/relationships/image" Target="../media/image107.wmf"/><Relationship Id="rId11" Type="http://schemas.openxmlformats.org/officeDocument/2006/relationships/oleObject" Target="../embeddings/oleObject120.bin"/><Relationship Id="rId10" Type="http://schemas.openxmlformats.org/officeDocument/2006/relationships/image" Target="../media/image106.wmf"/><Relationship Id="rId1" Type="http://schemas.openxmlformats.org/officeDocument/2006/relationships/oleObject" Target="../embeddings/oleObject115.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1.wmf"/><Relationship Id="rId7" Type="http://schemas.openxmlformats.org/officeDocument/2006/relationships/oleObject" Target="../embeddings/oleObject125.bin"/><Relationship Id="rId6" Type="http://schemas.openxmlformats.org/officeDocument/2006/relationships/image" Target="../media/image110.wmf"/><Relationship Id="rId5" Type="http://schemas.openxmlformats.org/officeDocument/2006/relationships/oleObject" Target="../embeddings/oleObject124.bin"/><Relationship Id="rId4" Type="http://schemas.openxmlformats.org/officeDocument/2006/relationships/image" Target="../media/image109.wmf"/><Relationship Id="rId3" Type="http://schemas.openxmlformats.org/officeDocument/2006/relationships/oleObject" Target="../embeddings/oleObject123.bin"/><Relationship Id="rId2" Type="http://schemas.openxmlformats.org/officeDocument/2006/relationships/image" Target="../media/image9.wmf"/><Relationship Id="rId11" Type="http://schemas.openxmlformats.org/officeDocument/2006/relationships/notesSlide" Target="../notesSlides/notesSlide38.xml"/><Relationship Id="rId10" Type="http://schemas.openxmlformats.org/officeDocument/2006/relationships/vmlDrawing" Target="../drawings/vmlDrawing34.vml"/><Relationship Id="rId1" Type="http://schemas.openxmlformats.org/officeDocument/2006/relationships/oleObject" Target="../embeddings/oleObject122.bin"/></Relationships>
</file>

<file path=ppt/slides/_rels/slide39.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wmf"/><Relationship Id="rId7" Type="http://schemas.openxmlformats.org/officeDocument/2006/relationships/oleObject" Target="../embeddings/oleObject129.bin"/><Relationship Id="rId6" Type="http://schemas.openxmlformats.org/officeDocument/2006/relationships/image" Target="../media/image113.wmf"/><Relationship Id="rId5" Type="http://schemas.openxmlformats.org/officeDocument/2006/relationships/oleObject" Target="../embeddings/oleObject128.bin"/><Relationship Id="rId4" Type="http://schemas.openxmlformats.org/officeDocument/2006/relationships/image" Target="../media/image112.wmf"/><Relationship Id="rId3" Type="http://schemas.openxmlformats.org/officeDocument/2006/relationships/oleObject" Target="../embeddings/oleObject127.bin"/><Relationship Id="rId2" Type="http://schemas.openxmlformats.org/officeDocument/2006/relationships/image" Target="../media/image9.wmf"/><Relationship Id="rId12" Type="http://schemas.openxmlformats.org/officeDocument/2006/relationships/notesSlide" Target="../notesSlides/notesSlide39.xml"/><Relationship Id="rId11" Type="http://schemas.openxmlformats.org/officeDocument/2006/relationships/vmlDrawing" Target="../drawings/vmlDrawing35.vml"/><Relationship Id="rId10" Type="http://schemas.openxmlformats.org/officeDocument/2006/relationships/slideLayout" Target="../slideLayouts/slideLayout7.xml"/><Relationship Id="rId1" Type="http://schemas.openxmlformats.org/officeDocument/2006/relationships/oleObject" Target="../embeddings/oleObject12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vmlDrawing" Target="../drawings/vmlDrawing36.vml"/><Relationship Id="rId5" Type="http://schemas.openxmlformats.org/officeDocument/2006/relationships/slideLayout" Target="../slideLayouts/slideLayout7.xml"/><Relationship Id="rId4" Type="http://schemas.openxmlformats.org/officeDocument/2006/relationships/image" Target="../media/image116.wmf"/><Relationship Id="rId3" Type="http://schemas.openxmlformats.org/officeDocument/2006/relationships/oleObject" Target="../embeddings/oleObject131.bin"/><Relationship Id="rId2" Type="http://schemas.openxmlformats.org/officeDocument/2006/relationships/image" Target="../media/image9.wmf"/><Relationship Id="rId1" Type="http://schemas.openxmlformats.org/officeDocument/2006/relationships/oleObject" Target="../embeddings/oleObject130.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36.bin"/><Relationship Id="rId8" Type="http://schemas.openxmlformats.org/officeDocument/2006/relationships/image" Target="../media/image119.wmf"/><Relationship Id="rId7" Type="http://schemas.openxmlformats.org/officeDocument/2006/relationships/oleObject" Target="../embeddings/oleObject135.bin"/><Relationship Id="rId6" Type="http://schemas.openxmlformats.org/officeDocument/2006/relationships/image" Target="../media/image118.wmf"/><Relationship Id="rId5" Type="http://schemas.openxmlformats.org/officeDocument/2006/relationships/oleObject" Target="../embeddings/oleObject134.bin"/><Relationship Id="rId4" Type="http://schemas.openxmlformats.org/officeDocument/2006/relationships/image" Target="../media/image117.wmf"/><Relationship Id="rId3" Type="http://schemas.openxmlformats.org/officeDocument/2006/relationships/oleObject" Target="../embeddings/oleObject133.bin"/><Relationship Id="rId2" Type="http://schemas.openxmlformats.org/officeDocument/2006/relationships/image" Target="../media/image9.wmf"/><Relationship Id="rId17" Type="http://schemas.openxmlformats.org/officeDocument/2006/relationships/notesSlide" Target="../notesSlides/notesSlide41.xml"/><Relationship Id="rId16" Type="http://schemas.openxmlformats.org/officeDocument/2006/relationships/vmlDrawing" Target="../drawings/vmlDrawing37.vml"/><Relationship Id="rId15" Type="http://schemas.openxmlformats.org/officeDocument/2006/relationships/slideLayout" Target="../slideLayouts/slideLayout7.xml"/><Relationship Id="rId14" Type="http://schemas.openxmlformats.org/officeDocument/2006/relationships/image" Target="../media/image122.wmf"/><Relationship Id="rId13" Type="http://schemas.openxmlformats.org/officeDocument/2006/relationships/oleObject" Target="../embeddings/oleObject138.bin"/><Relationship Id="rId12" Type="http://schemas.openxmlformats.org/officeDocument/2006/relationships/image" Target="../media/image121.wmf"/><Relationship Id="rId11" Type="http://schemas.openxmlformats.org/officeDocument/2006/relationships/oleObject" Target="../embeddings/oleObject137.bin"/><Relationship Id="rId10" Type="http://schemas.openxmlformats.org/officeDocument/2006/relationships/image" Target="../media/image120.wmf"/><Relationship Id="rId1" Type="http://schemas.openxmlformats.org/officeDocument/2006/relationships/oleObject" Target="../embeddings/oleObject132.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38.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139.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44.bin"/><Relationship Id="rId8" Type="http://schemas.openxmlformats.org/officeDocument/2006/relationships/image" Target="../media/image125.wmf"/><Relationship Id="rId7" Type="http://schemas.openxmlformats.org/officeDocument/2006/relationships/oleObject" Target="../embeddings/oleObject143.bin"/><Relationship Id="rId6" Type="http://schemas.openxmlformats.org/officeDocument/2006/relationships/image" Target="../media/image124.wmf"/><Relationship Id="rId5" Type="http://schemas.openxmlformats.org/officeDocument/2006/relationships/oleObject" Target="../embeddings/oleObject142.bin"/><Relationship Id="rId4" Type="http://schemas.openxmlformats.org/officeDocument/2006/relationships/image" Target="../media/image123.wmf"/><Relationship Id="rId3" Type="http://schemas.openxmlformats.org/officeDocument/2006/relationships/oleObject" Target="../embeddings/oleObject141.bin"/><Relationship Id="rId2" Type="http://schemas.openxmlformats.org/officeDocument/2006/relationships/image" Target="../media/image9.wmf"/><Relationship Id="rId13" Type="http://schemas.openxmlformats.org/officeDocument/2006/relationships/notesSlide" Target="../notesSlides/notesSlide43.xml"/><Relationship Id="rId12" Type="http://schemas.openxmlformats.org/officeDocument/2006/relationships/vmlDrawing" Target="../drawings/vmlDrawing39.vml"/><Relationship Id="rId11" Type="http://schemas.openxmlformats.org/officeDocument/2006/relationships/slideLayout" Target="../slideLayouts/slideLayout7.xml"/><Relationship Id="rId10" Type="http://schemas.openxmlformats.org/officeDocument/2006/relationships/image" Target="../media/image126.wmf"/><Relationship Id="rId1" Type="http://schemas.openxmlformats.org/officeDocument/2006/relationships/oleObject" Target="../embeddings/oleObject140.bin"/></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vmlDrawing" Target="../drawings/vmlDrawing40.vml"/><Relationship Id="rId5" Type="http://schemas.openxmlformats.org/officeDocument/2006/relationships/slideLayout" Target="../slideLayouts/slideLayout7.xml"/><Relationship Id="rId4" Type="http://schemas.openxmlformats.org/officeDocument/2006/relationships/image" Target="../media/image127.wmf"/><Relationship Id="rId3" Type="http://schemas.openxmlformats.org/officeDocument/2006/relationships/oleObject" Target="../embeddings/oleObject146.bin"/><Relationship Id="rId2" Type="http://schemas.openxmlformats.org/officeDocument/2006/relationships/image" Target="../media/image9.wmf"/><Relationship Id="rId1" Type="http://schemas.openxmlformats.org/officeDocument/2006/relationships/oleObject" Target="../embeddings/oleObject145.bin"/></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vmlDrawing" Target="../drawings/vmlDrawing41.vml"/><Relationship Id="rId7" Type="http://schemas.openxmlformats.org/officeDocument/2006/relationships/slideLayout" Target="../slideLayouts/slideLayout7.xml"/><Relationship Id="rId6" Type="http://schemas.openxmlformats.org/officeDocument/2006/relationships/image" Target="../media/image129.wmf"/><Relationship Id="rId5" Type="http://schemas.openxmlformats.org/officeDocument/2006/relationships/oleObject" Target="../embeddings/oleObject149.bin"/><Relationship Id="rId4" Type="http://schemas.openxmlformats.org/officeDocument/2006/relationships/image" Target="../media/image128.wmf"/><Relationship Id="rId3" Type="http://schemas.openxmlformats.org/officeDocument/2006/relationships/oleObject" Target="../embeddings/oleObject148.bin"/><Relationship Id="rId2" Type="http://schemas.openxmlformats.org/officeDocument/2006/relationships/image" Target="../media/image9.wmf"/><Relationship Id="rId1" Type="http://schemas.openxmlformats.org/officeDocument/2006/relationships/oleObject" Target="../embeddings/oleObject147.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154.bin"/><Relationship Id="rId8" Type="http://schemas.openxmlformats.org/officeDocument/2006/relationships/image" Target="../media/image132.wmf"/><Relationship Id="rId7" Type="http://schemas.openxmlformats.org/officeDocument/2006/relationships/oleObject" Target="../embeddings/oleObject153.bin"/><Relationship Id="rId6" Type="http://schemas.openxmlformats.org/officeDocument/2006/relationships/image" Target="../media/image131.wmf"/><Relationship Id="rId5" Type="http://schemas.openxmlformats.org/officeDocument/2006/relationships/oleObject" Target="../embeddings/oleObject152.bin"/><Relationship Id="rId4" Type="http://schemas.openxmlformats.org/officeDocument/2006/relationships/image" Target="../media/image130.wmf"/><Relationship Id="rId3" Type="http://schemas.openxmlformats.org/officeDocument/2006/relationships/oleObject" Target="../embeddings/oleObject151.bin"/><Relationship Id="rId2" Type="http://schemas.openxmlformats.org/officeDocument/2006/relationships/image" Target="../media/image9.wmf"/><Relationship Id="rId19" Type="http://schemas.openxmlformats.org/officeDocument/2006/relationships/notesSlide" Target="../notesSlides/notesSlide46.xml"/><Relationship Id="rId18" Type="http://schemas.openxmlformats.org/officeDocument/2006/relationships/vmlDrawing" Target="../drawings/vmlDrawing42.vml"/><Relationship Id="rId17" Type="http://schemas.openxmlformats.org/officeDocument/2006/relationships/slideLayout" Target="../slideLayouts/slideLayout7.xml"/><Relationship Id="rId16" Type="http://schemas.openxmlformats.org/officeDocument/2006/relationships/image" Target="../media/image136.wmf"/><Relationship Id="rId15" Type="http://schemas.openxmlformats.org/officeDocument/2006/relationships/oleObject" Target="../embeddings/oleObject157.bin"/><Relationship Id="rId14" Type="http://schemas.openxmlformats.org/officeDocument/2006/relationships/image" Target="../media/image135.wmf"/><Relationship Id="rId13" Type="http://schemas.openxmlformats.org/officeDocument/2006/relationships/oleObject" Target="../embeddings/oleObject156.bin"/><Relationship Id="rId12" Type="http://schemas.openxmlformats.org/officeDocument/2006/relationships/image" Target="../media/image134.wmf"/><Relationship Id="rId11" Type="http://schemas.openxmlformats.org/officeDocument/2006/relationships/oleObject" Target="../embeddings/oleObject155.bin"/><Relationship Id="rId10" Type="http://schemas.openxmlformats.org/officeDocument/2006/relationships/image" Target="../media/image133.wmf"/><Relationship Id="rId1" Type="http://schemas.openxmlformats.org/officeDocument/2006/relationships/oleObject" Target="../embeddings/oleObject150.bin"/></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vmlDrawing" Target="../drawings/vmlDrawing43.vml"/><Relationship Id="rId7" Type="http://schemas.openxmlformats.org/officeDocument/2006/relationships/slideLayout" Target="../slideLayouts/slideLayout7.xml"/><Relationship Id="rId6" Type="http://schemas.openxmlformats.org/officeDocument/2006/relationships/image" Target="../media/image138.wmf"/><Relationship Id="rId5" Type="http://schemas.openxmlformats.org/officeDocument/2006/relationships/oleObject" Target="../embeddings/oleObject160.bin"/><Relationship Id="rId4" Type="http://schemas.openxmlformats.org/officeDocument/2006/relationships/image" Target="../media/image137.wmf"/><Relationship Id="rId3" Type="http://schemas.openxmlformats.org/officeDocument/2006/relationships/oleObject" Target="../embeddings/oleObject159.bin"/><Relationship Id="rId2" Type="http://schemas.openxmlformats.org/officeDocument/2006/relationships/image" Target="../media/image9.wmf"/><Relationship Id="rId1" Type="http://schemas.openxmlformats.org/officeDocument/2006/relationships/oleObject" Target="../embeddings/oleObject158.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65.bin"/><Relationship Id="rId8" Type="http://schemas.openxmlformats.org/officeDocument/2006/relationships/image" Target="../media/image141.wmf"/><Relationship Id="rId7" Type="http://schemas.openxmlformats.org/officeDocument/2006/relationships/oleObject" Target="../embeddings/oleObject164.bin"/><Relationship Id="rId6" Type="http://schemas.openxmlformats.org/officeDocument/2006/relationships/image" Target="../media/image140.wmf"/><Relationship Id="rId5" Type="http://schemas.openxmlformats.org/officeDocument/2006/relationships/oleObject" Target="../embeddings/oleObject163.bin"/><Relationship Id="rId4" Type="http://schemas.openxmlformats.org/officeDocument/2006/relationships/image" Target="../media/image139.wmf"/><Relationship Id="rId3" Type="http://schemas.openxmlformats.org/officeDocument/2006/relationships/oleObject" Target="../embeddings/oleObject162.bin"/><Relationship Id="rId2" Type="http://schemas.openxmlformats.org/officeDocument/2006/relationships/image" Target="../media/image9.wmf"/><Relationship Id="rId15" Type="http://schemas.openxmlformats.org/officeDocument/2006/relationships/notesSlide" Target="../notesSlides/notesSlide48.xml"/><Relationship Id="rId14" Type="http://schemas.openxmlformats.org/officeDocument/2006/relationships/vmlDrawing" Target="../drawings/vmlDrawing44.vml"/><Relationship Id="rId13" Type="http://schemas.openxmlformats.org/officeDocument/2006/relationships/slideLayout" Target="../slideLayouts/slideLayout7.xml"/><Relationship Id="rId12" Type="http://schemas.openxmlformats.org/officeDocument/2006/relationships/image" Target="../media/image143.wmf"/><Relationship Id="rId11" Type="http://schemas.openxmlformats.org/officeDocument/2006/relationships/oleObject" Target="../embeddings/oleObject166.bin"/><Relationship Id="rId10" Type="http://schemas.openxmlformats.org/officeDocument/2006/relationships/image" Target="../media/image142.wmf"/><Relationship Id="rId1" Type="http://schemas.openxmlformats.org/officeDocument/2006/relationships/oleObject" Target="../embeddings/oleObject161.bin"/></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45.vml"/><Relationship Id="rId5" Type="http://schemas.openxmlformats.org/officeDocument/2006/relationships/slideLayout" Target="../slideLayouts/slideLayout7.xml"/><Relationship Id="rId4" Type="http://schemas.openxmlformats.org/officeDocument/2006/relationships/image" Target="../media/image144.wmf"/><Relationship Id="rId3" Type="http://schemas.openxmlformats.org/officeDocument/2006/relationships/oleObject" Target="../embeddings/oleObject168.bin"/><Relationship Id="rId2" Type="http://schemas.openxmlformats.org/officeDocument/2006/relationships/image" Target="../media/image9.wmf"/><Relationship Id="rId1" Type="http://schemas.openxmlformats.org/officeDocument/2006/relationships/oleObject" Target="../embeddings/oleObject167.bin"/></Relationships>
</file>

<file path=ppt/slides/_rels/slide5.xml.rels><?xml version="1.0" encoding="UTF-8" standalone="yes"?>
<Relationships xmlns="http://schemas.openxmlformats.org/package/2006/relationships"><Relationship Id="rId9" Type="http://schemas.openxmlformats.org/officeDocument/2006/relationships/image" Target="../media/image12.wmf"/><Relationship Id="rId8" Type="http://schemas.openxmlformats.org/officeDocument/2006/relationships/oleObject" Target="../embeddings/oleObject4.bin"/><Relationship Id="rId7" Type="http://schemas.openxmlformats.org/officeDocument/2006/relationships/image" Target="../media/image11.wmf"/><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3" Type="http://schemas.openxmlformats.org/officeDocument/2006/relationships/image" Target="../media/image9.wmf"/><Relationship Id="rId2" Type="http://schemas.openxmlformats.org/officeDocument/2006/relationships/oleObject" Target="../embeddings/oleObject1.bin"/><Relationship Id="rId14" Type="http://schemas.openxmlformats.org/officeDocument/2006/relationships/notesSlide" Target="../notesSlides/notesSlide5.xml"/><Relationship Id="rId13" Type="http://schemas.openxmlformats.org/officeDocument/2006/relationships/vmlDrawing" Target="../drawings/vmlDrawing1.vml"/><Relationship Id="rId12" Type="http://schemas.openxmlformats.org/officeDocument/2006/relationships/slideLayout" Target="../slideLayouts/slideLayout7.xml"/><Relationship Id="rId11" Type="http://schemas.openxmlformats.org/officeDocument/2006/relationships/image" Target="../media/image13.wmf"/><Relationship Id="rId10" Type="http://schemas.openxmlformats.org/officeDocument/2006/relationships/oleObject" Target="../embeddings/oleObject5.bin"/><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7.wmf"/><Relationship Id="rId7" Type="http://schemas.openxmlformats.org/officeDocument/2006/relationships/oleObject" Target="../embeddings/oleObject172.bin"/><Relationship Id="rId6" Type="http://schemas.openxmlformats.org/officeDocument/2006/relationships/image" Target="../media/image146.wmf"/><Relationship Id="rId5" Type="http://schemas.openxmlformats.org/officeDocument/2006/relationships/oleObject" Target="../embeddings/oleObject171.bin"/><Relationship Id="rId4" Type="http://schemas.openxmlformats.org/officeDocument/2006/relationships/image" Target="../media/image145.wmf"/><Relationship Id="rId3" Type="http://schemas.openxmlformats.org/officeDocument/2006/relationships/oleObject" Target="../embeddings/oleObject170.bin"/><Relationship Id="rId2" Type="http://schemas.openxmlformats.org/officeDocument/2006/relationships/image" Target="../media/image9.wmf"/><Relationship Id="rId11" Type="http://schemas.openxmlformats.org/officeDocument/2006/relationships/notesSlide" Target="../notesSlides/notesSlide50.xml"/><Relationship Id="rId10" Type="http://schemas.openxmlformats.org/officeDocument/2006/relationships/vmlDrawing" Target="../drawings/vmlDrawing46.vml"/><Relationship Id="rId1" Type="http://schemas.openxmlformats.org/officeDocument/2006/relationships/oleObject" Target="../embeddings/oleObject169.bin"/></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vmlDrawing" Target="../drawings/vmlDrawing47.vml"/><Relationship Id="rId5" Type="http://schemas.openxmlformats.org/officeDocument/2006/relationships/slideLayout" Target="../slideLayouts/slideLayout7.xml"/><Relationship Id="rId4" Type="http://schemas.openxmlformats.org/officeDocument/2006/relationships/image" Target="../media/image148.wmf"/><Relationship Id="rId3" Type="http://schemas.openxmlformats.org/officeDocument/2006/relationships/oleObject" Target="../embeddings/oleObject174.bin"/><Relationship Id="rId2" Type="http://schemas.openxmlformats.org/officeDocument/2006/relationships/image" Target="../media/image9.wmf"/><Relationship Id="rId1" Type="http://schemas.openxmlformats.org/officeDocument/2006/relationships/oleObject" Target="../embeddings/oleObject173.bin"/></Relationships>
</file>

<file path=ppt/slides/_rels/slide52.xml.rels><?xml version="1.0" encoding="UTF-8" standalone="yes"?>
<Relationships xmlns="http://schemas.openxmlformats.org/package/2006/relationships"><Relationship Id="rId9" Type="http://schemas.openxmlformats.org/officeDocument/2006/relationships/image" Target="../media/image151.wmf"/><Relationship Id="rId8" Type="http://schemas.openxmlformats.org/officeDocument/2006/relationships/oleObject" Target="../embeddings/oleObject178.bin"/><Relationship Id="rId7" Type="http://schemas.openxmlformats.org/officeDocument/2006/relationships/image" Target="../media/image150.wmf"/><Relationship Id="rId6" Type="http://schemas.openxmlformats.org/officeDocument/2006/relationships/oleObject" Target="../embeddings/oleObject177.bin"/><Relationship Id="rId5" Type="http://schemas.openxmlformats.org/officeDocument/2006/relationships/image" Target="../media/image138.wmf"/><Relationship Id="rId4" Type="http://schemas.openxmlformats.org/officeDocument/2006/relationships/oleObject" Target="../embeddings/oleObject176.bin"/><Relationship Id="rId3" Type="http://schemas.openxmlformats.org/officeDocument/2006/relationships/image" Target="../media/image9.wmf"/><Relationship Id="rId2" Type="http://schemas.openxmlformats.org/officeDocument/2006/relationships/oleObject" Target="../embeddings/oleObject175.bin"/><Relationship Id="rId12" Type="http://schemas.openxmlformats.org/officeDocument/2006/relationships/notesSlide" Target="../notesSlides/notesSlide52.xml"/><Relationship Id="rId11" Type="http://schemas.openxmlformats.org/officeDocument/2006/relationships/vmlDrawing" Target="../drawings/vmlDrawing48.vml"/><Relationship Id="rId10" Type="http://schemas.openxmlformats.org/officeDocument/2006/relationships/slideLayout" Target="../slideLayouts/slideLayout7.xml"/><Relationship Id="rId1" Type="http://schemas.openxmlformats.org/officeDocument/2006/relationships/image" Target="../media/image149.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vmlDrawing" Target="../drawings/vmlDrawing49.vml"/><Relationship Id="rId6" Type="http://schemas.openxmlformats.org/officeDocument/2006/relationships/slideLayout" Target="../slideLayouts/slideLayout7.xml"/><Relationship Id="rId5" Type="http://schemas.openxmlformats.org/officeDocument/2006/relationships/image" Target="../media/image153.wmf"/><Relationship Id="rId4" Type="http://schemas.openxmlformats.org/officeDocument/2006/relationships/oleObject" Target="../embeddings/oleObject180.bin"/><Relationship Id="rId3" Type="http://schemas.openxmlformats.org/officeDocument/2006/relationships/image" Target="../media/image9.wmf"/><Relationship Id="rId2" Type="http://schemas.openxmlformats.org/officeDocument/2006/relationships/oleObject" Target="../embeddings/oleObject179.bin"/><Relationship Id="rId1" Type="http://schemas.openxmlformats.org/officeDocument/2006/relationships/image" Target="../media/image152.png"/></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185.bin"/><Relationship Id="rId8" Type="http://schemas.openxmlformats.org/officeDocument/2006/relationships/image" Target="../media/image156.wmf"/><Relationship Id="rId7" Type="http://schemas.openxmlformats.org/officeDocument/2006/relationships/oleObject" Target="../embeddings/oleObject184.bin"/><Relationship Id="rId6" Type="http://schemas.openxmlformats.org/officeDocument/2006/relationships/image" Target="../media/image155.wmf"/><Relationship Id="rId5" Type="http://schemas.openxmlformats.org/officeDocument/2006/relationships/oleObject" Target="../embeddings/oleObject183.bin"/><Relationship Id="rId4" Type="http://schemas.openxmlformats.org/officeDocument/2006/relationships/image" Target="../media/image154.wmf"/><Relationship Id="rId3" Type="http://schemas.openxmlformats.org/officeDocument/2006/relationships/oleObject" Target="../embeddings/oleObject182.bin"/><Relationship Id="rId2" Type="http://schemas.openxmlformats.org/officeDocument/2006/relationships/image" Target="../media/image9.wmf"/><Relationship Id="rId15" Type="http://schemas.openxmlformats.org/officeDocument/2006/relationships/notesSlide" Target="../notesSlides/notesSlide54.xml"/><Relationship Id="rId14" Type="http://schemas.openxmlformats.org/officeDocument/2006/relationships/vmlDrawing" Target="../drawings/vmlDrawing50.vml"/><Relationship Id="rId13" Type="http://schemas.openxmlformats.org/officeDocument/2006/relationships/slideLayout" Target="../slideLayouts/slideLayout7.xml"/><Relationship Id="rId12" Type="http://schemas.openxmlformats.org/officeDocument/2006/relationships/image" Target="../media/image158.wmf"/><Relationship Id="rId11" Type="http://schemas.openxmlformats.org/officeDocument/2006/relationships/oleObject" Target="../embeddings/oleObject186.bin"/><Relationship Id="rId10" Type="http://schemas.openxmlformats.org/officeDocument/2006/relationships/image" Target="../media/image157.wmf"/><Relationship Id="rId1" Type="http://schemas.openxmlformats.org/officeDocument/2006/relationships/oleObject" Target="../embeddings/oleObject181.bin"/></Relationships>
</file>

<file path=ppt/slides/_rels/slide55.x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oleObject" Target="../embeddings/oleObject190.bin"/><Relationship Id="rId7" Type="http://schemas.openxmlformats.org/officeDocument/2006/relationships/image" Target="../media/image161.wmf"/><Relationship Id="rId6" Type="http://schemas.openxmlformats.org/officeDocument/2006/relationships/oleObject" Target="../embeddings/oleObject189.bin"/><Relationship Id="rId5" Type="http://schemas.openxmlformats.org/officeDocument/2006/relationships/image" Target="../media/image160.wmf"/><Relationship Id="rId4" Type="http://schemas.openxmlformats.org/officeDocument/2006/relationships/oleObject" Target="../embeddings/oleObject188.bin"/><Relationship Id="rId3" Type="http://schemas.openxmlformats.org/officeDocument/2006/relationships/image" Target="../media/image9.wmf"/><Relationship Id="rId2" Type="http://schemas.openxmlformats.org/officeDocument/2006/relationships/oleObject" Target="../embeddings/oleObject187.bin"/><Relationship Id="rId14" Type="http://schemas.openxmlformats.org/officeDocument/2006/relationships/notesSlide" Target="../notesSlides/notesSlide55.xml"/><Relationship Id="rId13" Type="http://schemas.openxmlformats.org/officeDocument/2006/relationships/vmlDrawing" Target="../drawings/vmlDrawing51.vml"/><Relationship Id="rId12" Type="http://schemas.openxmlformats.org/officeDocument/2006/relationships/slideLayout" Target="../slideLayouts/slideLayout7.xml"/><Relationship Id="rId11" Type="http://schemas.openxmlformats.org/officeDocument/2006/relationships/image" Target="../media/image163.wmf"/><Relationship Id="rId10" Type="http://schemas.openxmlformats.org/officeDocument/2006/relationships/oleObject" Target="../embeddings/oleObject191.bin"/><Relationship Id="rId1" Type="http://schemas.openxmlformats.org/officeDocument/2006/relationships/image" Target="../media/image159.png"/></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196.bin"/><Relationship Id="rId8" Type="http://schemas.openxmlformats.org/officeDocument/2006/relationships/image" Target="../media/image166.wmf"/><Relationship Id="rId7" Type="http://schemas.openxmlformats.org/officeDocument/2006/relationships/oleObject" Target="../embeddings/oleObject195.bin"/><Relationship Id="rId6" Type="http://schemas.openxmlformats.org/officeDocument/2006/relationships/image" Target="../media/image165.wmf"/><Relationship Id="rId5" Type="http://schemas.openxmlformats.org/officeDocument/2006/relationships/oleObject" Target="../embeddings/oleObject194.bin"/><Relationship Id="rId4" Type="http://schemas.openxmlformats.org/officeDocument/2006/relationships/image" Target="../media/image164.wmf"/><Relationship Id="rId3" Type="http://schemas.openxmlformats.org/officeDocument/2006/relationships/oleObject" Target="../embeddings/oleObject193.bin"/><Relationship Id="rId22" Type="http://schemas.openxmlformats.org/officeDocument/2006/relationships/notesSlide" Target="../notesSlides/notesSlide56.xml"/><Relationship Id="rId21" Type="http://schemas.openxmlformats.org/officeDocument/2006/relationships/vmlDrawing" Target="../drawings/vmlDrawing52.vml"/><Relationship Id="rId20" Type="http://schemas.openxmlformats.org/officeDocument/2006/relationships/slideLayout" Target="../slideLayouts/slideLayout7.xml"/><Relationship Id="rId2" Type="http://schemas.openxmlformats.org/officeDocument/2006/relationships/image" Target="../media/image9.wmf"/><Relationship Id="rId19" Type="http://schemas.openxmlformats.org/officeDocument/2006/relationships/image" Target="../media/image171.wmf"/><Relationship Id="rId18" Type="http://schemas.openxmlformats.org/officeDocument/2006/relationships/oleObject" Target="../embeddings/oleObject201.bin"/><Relationship Id="rId17" Type="http://schemas.openxmlformats.org/officeDocument/2006/relationships/image" Target="../media/image170.wmf"/><Relationship Id="rId16" Type="http://schemas.openxmlformats.org/officeDocument/2006/relationships/oleObject" Target="../embeddings/oleObject200.bin"/><Relationship Id="rId15" Type="http://schemas.openxmlformats.org/officeDocument/2006/relationships/image" Target="../media/image169.emf"/><Relationship Id="rId14" Type="http://schemas.openxmlformats.org/officeDocument/2006/relationships/oleObject" Target="../embeddings/oleObject199.bin"/><Relationship Id="rId13" Type="http://schemas.openxmlformats.org/officeDocument/2006/relationships/oleObject" Target="../embeddings/oleObject198.bin"/><Relationship Id="rId12" Type="http://schemas.openxmlformats.org/officeDocument/2006/relationships/image" Target="../media/image168.wmf"/><Relationship Id="rId11" Type="http://schemas.openxmlformats.org/officeDocument/2006/relationships/oleObject" Target="../embeddings/oleObject197.bin"/><Relationship Id="rId10" Type="http://schemas.openxmlformats.org/officeDocument/2006/relationships/image" Target="../media/image167.wmf"/><Relationship Id="rId1" Type="http://schemas.openxmlformats.org/officeDocument/2006/relationships/oleObject" Target="../embeddings/oleObject192.bin"/></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vmlDrawing" Target="../drawings/vmlDrawing53.vml"/><Relationship Id="rId5" Type="http://schemas.openxmlformats.org/officeDocument/2006/relationships/slideLayout" Target="../slideLayouts/slideLayout7.xml"/><Relationship Id="rId4" Type="http://schemas.openxmlformats.org/officeDocument/2006/relationships/image" Target="../media/image172.wmf"/><Relationship Id="rId3" Type="http://schemas.openxmlformats.org/officeDocument/2006/relationships/oleObject" Target="../embeddings/oleObject203.bin"/><Relationship Id="rId2" Type="http://schemas.openxmlformats.org/officeDocument/2006/relationships/image" Target="../media/image9.wmf"/><Relationship Id="rId1" Type="http://schemas.openxmlformats.org/officeDocument/2006/relationships/oleObject" Target="../embeddings/oleObject202.bin"/></Relationships>
</file>

<file path=ppt/slides/_rels/slide58.xml.rels><?xml version="1.0" encoding="UTF-8" standalone="yes"?>
<Relationships xmlns="http://schemas.openxmlformats.org/package/2006/relationships"><Relationship Id="rId9" Type="http://schemas.openxmlformats.org/officeDocument/2006/relationships/notesSlide" Target="../notesSlides/notesSlide58.xml"/><Relationship Id="rId8" Type="http://schemas.openxmlformats.org/officeDocument/2006/relationships/vmlDrawing" Target="../drawings/vmlDrawing54.vml"/><Relationship Id="rId7" Type="http://schemas.openxmlformats.org/officeDocument/2006/relationships/slideLayout" Target="../slideLayouts/slideLayout7.xml"/><Relationship Id="rId6" Type="http://schemas.openxmlformats.org/officeDocument/2006/relationships/image" Target="../media/image174.wmf"/><Relationship Id="rId5" Type="http://schemas.openxmlformats.org/officeDocument/2006/relationships/oleObject" Target="../embeddings/oleObject206.bin"/><Relationship Id="rId4" Type="http://schemas.openxmlformats.org/officeDocument/2006/relationships/image" Target="../media/image173.wmf"/><Relationship Id="rId3" Type="http://schemas.openxmlformats.org/officeDocument/2006/relationships/oleObject" Target="../embeddings/oleObject205.bin"/><Relationship Id="rId2" Type="http://schemas.openxmlformats.org/officeDocument/2006/relationships/image" Target="../media/image9.wmf"/><Relationship Id="rId1" Type="http://schemas.openxmlformats.org/officeDocument/2006/relationships/oleObject" Target="../embeddings/oleObject204.bin"/></Relationships>
</file>

<file path=ppt/slides/_rels/slide59.xml.rels><?xml version="1.0" encoding="UTF-8" standalone="yes"?>
<Relationships xmlns="http://schemas.openxmlformats.org/package/2006/relationships"><Relationship Id="rId9" Type="http://schemas.openxmlformats.org/officeDocument/2006/relationships/notesSlide" Target="../notesSlides/notesSlide59.xml"/><Relationship Id="rId8" Type="http://schemas.openxmlformats.org/officeDocument/2006/relationships/vmlDrawing" Target="../drawings/vmlDrawing55.vml"/><Relationship Id="rId7" Type="http://schemas.openxmlformats.org/officeDocument/2006/relationships/slideLayout" Target="../slideLayouts/slideLayout7.xml"/><Relationship Id="rId6" Type="http://schemas.openxmlformats.org/officeDocument/2006/relationships/image" Target="../media/image176.wmf"/><Relationship Id="rId5" Type="http://schemas.openxmlformats.org/officeDocument/2006/relationships/oleObject" Target="../embeddings/oleObject209.bin"/><Relationship Id="rId4" Type="http://schemas.openxmlformats.org/officeDocument/2006/relationships/image" Target="../media/image175.wmf"/><Relationship Id="rId3" Type="http://schemas.openxmlformats.org/officeDocument/2006/relationships/oleObject" Target="../embeddings/oleObject208.bin"/><Relationship Id="rId2" Type="http://schemas.openxmlformats.org/officeDocument/2006/relationships/image" Target="../media/image9.wmf"/><Relationship Id="rId1" Type="http://schemas.openxmlformats.org/officeDocument/2006/relationships/oleObject" Target="../embeddings/oleObject207.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214.bin"/><Relationship Id="rId8" Type="http://schemas.openxmlformats.org/officeDocument/2006/relationships/image" Target="../media/image179.wmf"/><Relationship Id="rId7" Type="http://schemas.openxmlformats.org/officeDocument/2006/relationships/oleObject" Target="../embeddings/oleObject213.bin"/><Relationship Id="rId6" Type="http://schemas.openxmlformats.org/officeDocument/2006/relationships/image" Target="../media/image178.wmf"/><Relationship Id="rId5" Type="http://schemas.openxmlformats.org/officeDocument/2006/relationships/oleObject" Target="../embeddings/oleObject212.bin"/><Relationship Id="rId4" Type="http://schemas.openxmlformats.org/officeDocument/2006/relationships/image" Target="../media/image177.wmf"/><Relationship Id="rId3" Type="http://schemas.openxmlformats.org/officeDocument/2006/relationships/oleObject" Target="../embeddings/oleObject211.bin"/><Relationship Id="rId2" Type="http://schemas.openxmlformats.org/officeDocument/2006/relationships/image" Target="../media/image9.wmf"/><Relationship Id="rId16" Type="http://schemas.openxmlformats.org/officeDocument/2006/relationships/notesSlide" Target="../notesSlides/notesSlide60.xml"/><Relationship Id="rId15" Type="http://schemas.openxmlformats.org/officeDocument/2006/relationships/vmlDrawing" Target="../drawings/vmlDrawing56.vml"/><Relationship Id="rId14" Type="http://schemas.openxmlformats.org/officeDocument/2006/relationships/slideLayout" Target="../slideLayouts/slideLayout7.xml"/><Relationship Id="rId13" Type="http://schemas.openxmlformats.org/officeDocument/2006/relationships/image" Target="../media/image182.wmf"/><Relationship Id="rId12" Type="http://schemas.openxmlformats.org/officeDocument/2006/relationships/oleObject" Target="../embeddings/oleObject215.bin"/><Relationship Id="rId11" Type="http://schemas.openxmlformats.org/officeDocument/2006/relationships/image" Target="../media/image181.emf"/><Relationship Id="rId10" Type="http://schemas.openxmlformats.org/officeDocument/2006/relationships/image" Target="../media/image180.wmf"/><Relationship Id="rId1" Type="http://schemas.openxmlformats.org/officeDocument/2006/relationships/oleObject" Target="../embeddings/oleObject210.bin"/></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220.bin"/><Relationship Id="rId8" Type="http://schemas.openxmlformats.org/officeDocument/2006/relationships/image" Target="../media/image185.wmf"/><Relationship Id="rId7" Type="http://schemas.openxmlformats.org/officeDocument/2006/relationships/oleObject" Target="../embeddings/oleObject219.bin"/><Relationship Id="rId6" Type="http://schemas.openxmlformats.org/officeDocument/2006/relationships/image" Target="../media/image184.wmf"/><Relationship Id="rId5" Type="http://schemas.openxmlformats.org/officeDocument/2006/relationships/oleObject" Target="../embeddings/oleObject218.bin"/><Relationship Id="rId4" Type="http://schemas.openxmlformats.org/officeDocument/2006/relationships/image" Target="../media/image183.wmf"/><Relationship Id="rId3" Type="http://schemas.openxmlformats.org/officeDocument/2006/relationships/oleObject" Target="../embeddings/oleObject217.bin"/><Relationship Id="rId2" Type="http://schemas.openxmlformats.org/officeDocument/2006/relationships/image" Target="../media/image9.wmf"/><Relationship Id="rId15" Type="http://schemas.openxmlformats.org/officeDocument/2006/relationships/notesSlide" Target="../notesSlides/notesSlide61.xml"/><Relationship Id="rId14" Type="http://schemas.openxmlformats.org/officeDocument/2006/relationships/vmlDrawing" Target="../drawings/vmlDrawing57.vml"/><Relationship Id="rId13" Type="http://schemas.openxmlformats.org/officeDocument/2006/relationships/slideLayout" Target="../slideLayouts/slideLayout7.xml"/><Relationship Id="rId12" Type="http://schemas.openxmlformats.org/officeDocument/2006/relationships/image" Target="../media/image187.wmf"/><Relationship Id="rId11" Type="http://schemas.openxmlformats.org/officeDocument/2006/relationships/oleObject" Target="../embeddings/oleObject221.bin"/><Relationship Id="rId10" Type="http://schemas.openxmlformats.org/officeDocument/2006/relationships/image" Target="../media/image186.wmf"/><Relationship Id="rId1" Type="http://schemas.openxmlformats.org/officeDocument/2006/relationships/oleObject" Target="../embeddings/oleObject216.bin"/></Relationships>
</file>

<file path=ppt/slides/_rels/slide62.xml.rels><?xml version="1.0" encoding="UTF-8" standalone="yes"?>
<Relationships xmlns="http://schemas.openxmlformats.org/package/2006/relationships"><Relationship Id="rId9" Type="http://schemas.openxmlformats.org/officeDocument/2006/relationships/vmlDrawing" Target="../drawings/vmlDrawing58.vml"/><Relationship Id="rId8" Type="http://schemas.openxmlformats.org/officeDocument/2006/relationships/slideLayout" Target="../slideLayouts/slideLayout7.xml"/><Relationship Id="rId7" Type="http://schemas.openxmlformats.org/officeDocument/2006/relationships/image" Target="../media/image190.png"/><Relationship Id="rId6" Type="http://schemas.openxmlformats.org/officeDocument/2006/relationships/image" Target="../media/image189.wmf"/><Relationship Id="rId5" Type="http://schemas.openxmlformats.org/officeDocument/2006/relationships/oleObject" Target="../embeddings/oleObject224.bin"/><Relationship Id="rId4" Type="http://schemas.openxmlformats.org/officeDocument/2006/relationships/image" Target="../media/image188.wmf"/><Relationship Id="rId3" Type="http://schemas.openxmlformats.org/officeDocument/2006/relationships/oleObject" Target="../embeddings/oleObject223.bin"/><Relationship Id="rId2" Type="http://schemas.openxmlformats.org/officeDocument/2006/relationships/image" Target="../media/image9.wmf"/><Relationship Id="rId10" Type="http://schemas.openxmlformats.org/officeDocument/2006/relationships/notesSlide" Target="../notesSlides/notesSlide62.xml"/><Relationship Id="rId1" Type="http://schemas.openxmlformats.org/officeDocument/2006/relationships/oleObject" Target="../embeddings/oleObject222.bin"/></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3.wmf"/><Relationship Id="rId7" Type="http://schemas.openxmlformats.org/officeDocument/2006/relationships/oleObject" Target="../embeddings/oleObject228.bin"/><Relationship Id="rId6" Type="http://schemas.openxmlformats.org/officeDocument/2006/relationships/image" Target="../media/image192.wmf"/><Relationship Id="rId5" Type="http://schemas.openxmlformats.org/officeDocument/2006/relationships/oleObject" Target="../embeddings/oleObject227.bin"/><Relationship Id="rId4" Type="http://schemas.openxmlformats.org/officeDocument/2006/relationships/image" Target="../media/image191.wmf"/><Relationship Id="rId3" Type="http://schemas.openxmlformats.org/officeDocument/2006/relationships/oleObject" Target="../embeddings/oleObject226.bin"/><Relationship Id="rId2" Type="http://schemas.openxmlformats.org/officeDocument/2006/relationships/image" Target="../media/image9.wmf"/><Relationship Id="rId11" Type="http://schemas.openxmlformats.org/officeDocument/2006/relationships/notesSlide" Target="../notesSlides/notesSlide63.xml"/><Relationship Id="rId10" Type="http://schemas.openxmlformats.org/officeDocument/2006/relationships/vmlDrawing" Target="../drawings/vmlDrawing59.vml"/><Relationship Id="rId1" Type="http://schemas.openxmlformats.org/officeDocument/2006/relationships/oleObject" Target="../embeddings/oleObject225.bin"/></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vmlDrawing" Target="../drawings/vmlDrawing60.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229.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234.bin"/><Relationship Id="rId8" Type="http://schemas.openxmlformats.org/officeDocument/2006/relationships/image" Target="../media/image196.wmf"/><Relationship Id="rId7" Type="http://schemas.openxmlformats.org/officeDocument/2006/relationships/oleObject" Target="../embeddings/oleObject233.bin"/><Relationship Id="rId6" Type="http://schemas.openxmlformats.org/officeDocument/2006/relationships/image" Target="../media/image195.wmf"/><Relationship Id="rId5" Type="http://schemas.openxmlformats.org/officeDocument/2006/relationships/oleObject" Target="../embeddings/oleObject232.bin"/><Relationship Id="rId4" Type="http://schemas.openxmlformats.org/officeDocument/2006/relationships/image" Target="../media/image194.wmf"/><Relationship Id="rId3" Type="http://schemas.openxmlformats.org/officeDocument/2006/relationships/oleObject" Target="../embeddings/oleObject231.bin"/><Relationship Id="rId2" Type="http://schemas.openxmlformats.org/officeDocument/2006/relationships/image" Target="../media/image9.wmf"/><Relationship Id="rId19" Type="http://schemas.openxmlformats.org/officeDocument/2006/relationships/notesSlide" Target="../notesSlides/notesSlide65.xml"/><Relationship Id="rId18" Type="http://schemas.openxmlformats.org/officeDocument/2006/relationships/vmlDrawing" Target="../drawings/vmlDrawing61.vml"/><Relationship Id="rId17" Type="http://schemas.openxmlformats.org/officeDocument/2006/relationships/slideLayout" Target="../slideLayouts/slideLayout7.xml"/><Relationship Id="rId16" Type="http://schemas.openxmlformats.org/officeDocument/2006/relationships/image" Target="../media/image200.wmf"/><Relationship Id="rId15" Type="http://schemas.openxmlformats.org/officeDocument/2006/relationships/oleObject" Target="../embeddings/oleObject237.bin"/><Relationship Id="rId14" Type="http://schemas.openxmlformats.org/officeDocument/2006/relationships/image" Target="../media/image199.wmf"/><Relationship Id="rId13" Type="http://schemas.openxmlformats.org/officeDocument/2006/relationships/oleObject" Target="../embeddings/oleObject236.bin"/><Relationship Id="rId12" Type="http://schemas.openxmlformats.org/officeDocument/2006/relationships/image" Target="../media/image198.wmf"/><Relationship Id="rId11" Type="http://schemas.openxmlformats.org/officeDocument/2006/relationships/oleObject" Target="../embeddings/oleObject235.bin"/><Relationship Id="rId10" Type="http://schemas.openxmlformats.org/officeDocument/2006/relationships/image" Target="../media/image197.wmf"/><Relationship Id="rId1" Type="http://schemas.openxmlformats.org/officeDocument/2006/relationships/oleObject" Target="../embeddings/oleObject230.bin"/></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66.xml"/><Relationship Id="rId8" Type="http://schemas.openxmlformats.org/officeDocument/2006/relationships/vmlDrawing" Target="../drawings/vmlDrawing62.vml"/><Relationship Id="rId7" Type="http://schemas.openxmlformats.org/officeDocument/2006/relationships/slideLayout" Target="../slideLayouts/slideLayout7.xml"/><Relationship Id="rId6" Type="http://schemas.openxmlformats.org/officeDocument/2006/relationships/image" Target="../media/image202.wmf"/><Relationship Id="rId5" Type="http://schemas.openxmlformats.org/officeDocument/2006/relationships/oleObject" Target="../embeddings/oleObject240.bin"/><Relationship Id="rId4" Type="http://schemas.openxmlformats.org/officeDocument/2006/relationships/image" Target="../media/image201.wmf"/><Relationship Id="rId3" Type="http://schemas.openxmlformats.org/officeDocument/2006/relationships/oleObject" Target="../embeddings/oleObject239.bin"/><Relationship Id="rId2" Type="http://schemas.openxmlformats.org/officeDocument/2006/relationships/image" Target="../media/image9.wmf"/><Relationship Id="rId1" Type="http://schemas.openxmlformats.org/officeDocument/2006/relationships/oleObject" Target="../embeddings/oleObject238.bin"/></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vmlDrawing" Target="../drawings/vmlDrawing63.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241.bin"/></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vmlDrawing" Target="../drawings/vmlDrawing64.vml"/><Relationship Id="rId6"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wmf"/><Relationship Id="rId3" Type="http://schemas.openxmlformats.org/officeDocument/2006/relationships/oleObject" Target="../embeddings/oleObject243.bin"/><Relationship Id="rId2" Type="http://schemas.openxmlformats.org/officeDocument/2006/relationships/image" Target="../media/image9.wmf"/><Relationship Id="rId1" Type="http://schemas.openxmlformats.org/officeDocument/2006/relationships/oleObject" Target="../embeddings/oleObject242.bin"/></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248.bin"/><Relationship Id="rId8" Type="http://schemas.openxmlformats.org/officeDocument/2006/relationships/image" Target="../media/image206.wmf"/><Relationship Id="rId7" Type="http://schemas.openxmlformats.org/officeDocument/2006/relationships/oleObject" Target="../embeddings/oleObject247.bin"/><Relationship Id="rId6" Type="http://schemas.openxmlformats.org/officeDocument/2006/relationships/image" Target="../media/image205.wmf"/><Relationship Id="rId5" Type="http://schemas.openxmlformats.org/officeDocument/2006/relationships/oleObject" Target="../embeddings/oleObject246.bin"/><Relationship Id="rId4" Type="http://schemas.openxmlformats.org/officeDocument/2006/relationships/image" Target="../media/image183.wmf"/><Relationship Id="rId3" Type="http://schemas.openxmlformats.org/officeDocument/2006/relationships/oleObject" Target="../embeddings/oleObject245.bin"/><Relationship Id="rId2" Type="http://schemas.openxmlformats.org/officeDocument/2006/relationships/image" Target="../media/image9.wmf"/><Relationship Id="rId15" Type="http://schemas.openxmlformats.org/officeDocument/2006/relationships/notesSlide" Target="../notesSlides/notesSlide69.xml"/><Relationship Id="rId14" Type="http://schemas.openxmlformats.org/officeDocument/2006/relationships/vmlDrawing" Target="../drawings/vmlDrawing65.vml"/><Relationship Id="rId13" Type="http://schemas.openxmlformats.org/officeDocument/2006/relationships/slideLayout" Target="../slideLayouts/slideLayout7.xml"/><Relationship Id="rId12" Type="http://schemas.openxmlformats.org/officeDocument/2006/relationships/image" Target="../media/image208.wmf"/><Relationship Id="rId11" Type="http://schemas.openxmlformats.org/officeDocument/2006/relationships/oleObject" Target="../embeddings/oleObject249.bin"/><Relationship Id="rId10" Type="http://schemas.openxmlformats.org/officeDocument/2006/relationships/image" Target="../media/image207.wmf"/><Relationship Id="rId1" Type="http://schemas.openxmlformats.org/officeDocument/2006/relationships/oleObject" Target="../embeddings/oleObject244.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9.wmf"/><Relationship Id="rId1"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vmlDrawing" Target="../drawings/vmlDrawing66.vml"/><Relationship Id="rId4" Type="http://schemas.openxmlformats.org/officeDocument/2006/relationships/slideLayout" Target="../slideLayouts/slideLayout7.xml"/><Relationship Id="rId3" Type="http://schemas.openxmlformats.org/officeDocument/2006/relationships/image" Target="../media/image209.png"/><Relationship Id="rId2" Type="http://schemas.openxmlformats.org/officeDocument/2006/relationships/image" Target="../media/image9.wmf"/><Relationship Id="rId1" Type="http://schemas.openxmlformats.org/officeDocument/2006/relationships/oleObject" Target="../embeddings/oleObject250.bin"/></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vmlDrawing" Target="../drawings/vmlDrawing67.vml"/><Relationship Id="rId6" Type="http://schemas.openxmlformats.org/officeDocument/2006/relationships/slideLayout" Target="../slideLayouts/slideLayout7.xml"/><Relationship Id="rId5" Type="http://schemas.openxmlformats.org/officeDocument/2006/relationships/image" Target="../media/image211.png"/><Relationship Id="rId4" Type="http://schemas.openxmlformats.org/officeDocument/2006/relationships/image" Target="../media/image210.wmf"/><Relationship Id="rId3" Type="http://schemas.openxmlformats.org/officeDocument/2006/relationships/oleObject" Target="../embeddings/oleObject252.bin"/><Relationship Id="rId2" Type="http://schemas.openxmlformats.org/officeDocument/2006/relationships/image" Target="../media/image9.wmf"/><Relationship Id="rId1" Type="http://schemas.openxmlformats.org/officeDocument/2006/relationships/oleObject" Target="../embeddings/oleObject251.bin"/></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257.bin"/><Relationship Id="rId8" Type="http://schemas.openxmlformats.org/officeDocument/2006/relationships/image" Target="../media/image214.wmf"/><Relationship Id="rId7" Type="http://schemas.openxmlformats.org/officeDocument/2006/relationships/oleObject" Target="../embeddings/oleObject256.bin"/><Relationship Id="rId6" Type="http://schemas.openxmlformats.org/officeDocument/2006/relationships/image" Target="../media/image213.wmf"/><Relationship Id="rId5" Type="http://schemas.openxmlformats.org/officeDocument/2006/relationships/oleObject" Target="../embeddings/oleObject255.bin"/><Relationship Id="rId4" Type="http://schemas.openxmlformats.org/officeDocument/2006/relationships/image" Target="../media/image212.wmf"/><Relationship Id="rId3" Type="http://schemas.openxmlformats.org/officeDocument/2006/relationships/oleObject" Target="../embeddings/oleObject254.bin"/><Relationship Id="rId2" Type="http://schemas.openxmlformats.org/officeDocument/2006/relationships/image" Target="../media/image9.wmf"/><Relationship Id="rId13" Type="http://schemas.openxmlformats.org/officeDocument/2006/relationships/notesSlide" Target="../notesSlides/notesSlide72.xml"/><Relationship Id="rId12" Type="http://schemas.openxmlformats.org/officeDocument/2006/relationships/vmlDrawing" Target="../drawings/vmlDrawing68.vml"/><Relationship Id="rId11" Type="http://schemas.openxmlformats.org/officeDocument/2006/relationships/slideLayout" Target="../slideLayouts/slideLayout7.xml"/><Relationship Id="rId10" Type="http://schemas.openxmlformats.org/officeDocument/2006/relationships/image" Target="../media/image215.wmf"/><Relationship Id="rId1" Type="http://schemas.openxmlformats.org/officeDocument/2006/relationships/oleObject" Target="../embeddings/oleObject253.bin"/></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vmlDrawing" Target="../drawings/vmlDrawing69.vml"/><Relationship Id="rId4" Type="http://schemas.openxmlformats.org/officeDocument/2006/relationships/slideLayout" Target="../slideLayouts/slideLayout7.xml"/><Relationship Id="rId3" Type="http://schemas.openxmlformats.org/officeDocument/2006/relationships/image" Target="../media/image216.png"/><Relationship Id="rId2" Type="http://schemas.openxmlformats.org/officeDocument/2006/relationships/image" Target="../media/image9.wmf"/><Relationship Id="rId1" Type="http://schemas.openxmlformats.org/officeDocument/2006/relationships/oleObject" Target="../embeddings/oleObject258.bin"/></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vmlDrawing" Target="../drawings/vmlDrawing70.vml"/><Relationship Id="rId6" Type="http://schemas.openxmlformats.org/officeDocument/2006/relationships/slideLayout" Target="../slideLayouts/slideLayout7.xml"/><Relationship Id="rId5" Type="http://schemas.openxmlformats.org/officeDocument/2006/relationships/image" Target="../media/image218.wmf"/><Relationship Id="rId4" Type="http://schemas.openxmlformats.org/officeDocument/2006/relationships/oleObject" Target="../embeddings/oleObject260.bin"/><Relationship Id="rId3" Type="http://schemas.openxmlformats.org/officeDocument/2006/relationships/image" Target="../media/image9.wmf"/><Relationship Id="rId2" Type="http://schemas.openxmlformats.org/officeDocument/2006/relationships/oleObject" Target="../embeddings/oleObject259.bin"/><Relationship Id="rId1" Type="http://schemas.openxmlformats.org/officeDocument/2006/relationships/image" Target="../media/image217.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vmlDrawing" Target="../drawings/vmlDrawing71.vml"/><Relationship Id="rId5" Type="http://schemas.openxmlformats.org/officeDocument/2006/relationships/slideLayout" Target="../slideLayouts/slideLayout7.xml"/><Relationship Id="rId4" Type="http://schemas.openxmlformats.org/officeDocument/2006/relationships/image" Target="../media/image220.emf"/><Relationship Id="rId3" Type="http://schemas.openxmlformats.org/officeDocument/2006/relationships/image" Target="../media/image9.wmf"/><Relationship Id="rId2" Type="http://schemas.openxmlformats.org/officeDocument/2006/relationships/oleObject" Target="../embeddings/oleObject261.bin"/><Relationship Id="rId1" Type="http://schemas.openxmlformats.org/officeDocument/2006/relationships/image" Target="../media/image219.png"/></Relationships>
</file>

<file path=ppt/slides/_rels/slide76.xml.rels><?xml version="1.0" encoding="UTF-8" standalone="yes"?>
<Relationships xmlns="http://schemas.openxmlformats.org/package/2006/relationships"><Relationship Id="rId9" Type="http://schemas.openxmlformats.org/officeDocument/2006/relationships/vmlDrawing" Target="../drawings/vmlDrawing72.vml"/><Relationship Id="rId8" Type="http://schemas.openxmlformats.org/officeDocument/2006/relationships/slideLayout" Target="../slideLayouts/slideLayout7.xml"/><Relationship Id="rId7" Type="http://schemas.openxmlformats.org/officeDocument/2006/relationships/image" Target="../media/image223.wmf"/><Relationship Id="rId6" Type="http://schemas.openxmlformats.org/officeDocument/2006/relationships/oleObject" Target="../embeddings/oleObject264.bin"/><Relationship Id="rId5" Type="http://schemas.openxmlformats.org/officeDocument/2006/relationships/image" Target="../media/image222.wmf"/><Relationship Id="rId4" Type="http://schemas.openxmlformats.org/officeDocument/2006/relationships/oleObject" Target="../embeddings/oleObject263.bin"/><Relationship Id="rId3" Type="http://schemas.openxmlformats.org/officeDocument/2006/relationships/image" Target="../media/image9.wmf"/><Relationship Id="rId2" Type="http://schemas.openxmlformats.org/officeDocument/2006/relationships/oleObject" Target="../embeddings/oleObject262.bin"/><Relationship Id="rId10" Type="http://schemas.openxmlformats.org/officeDocument/2006/relationships/notesSlide" Target="../notesSlides/notesSlide76.xml"/><Relationship Id="rId1" Type="http://schemas.openxmlformats.org/officeDocument/2006/relationships/image" Target="../media/image221.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vmlDrawing" Target="../drawings/vmlDrawing73.vml"/><Relationship Id="rId4" Type="http://schemas.openxmlformats.org/officeDocument/2006/relationships/slideLayout" Target="../slideLayouts/slideLayout7.xml"/><Relationship Id="rId3" Type="http://schemas.openxmlformats.org/officeDocument/2006/relationships/image" Target="../media/image224.png"/><Relationship Id="rId2" Type="http://schemas.openxmlformats.org/officeDocument/2006/relationships/image" Target="../media/image9.wmf"/><Relationship Id="rId1" Type="http://schemas.openxmlformats.org/officeDocument/2006/relationships/oleObject" Target="../embeddings/oleObject265.bin"/></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vmlDrawing" Target="../drawings/vmlDrawing74.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oleObject" Target="../embeddings/oleObject266.bin"/><Relationship Id="rId1" Type="http://schemas.openxmlformats.org/officeDocument/2006/relationships/image" Target="../media/image225.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75.vml"/><Relationship Id="rId4" Type="http://schemas.openxmlformats.org/officeDocument/2006/relationships/slideLayout" Target="../slideLayouts/slideLayout7.xml"/><Relationship Id="rId3" Type="http://schemas.openxmlformats.org/officeDocument/2006/relationships/image" Target="../media/image226.png"/><Relationship Id="rId2" Type="http://schemas.openxmlformats.org/officeDocument/2006/relationships/image" Target="../media/image9.wmf"/><Relationship Id="rId1" Type="http://schemas.openxmlformats.org/officeDocument/2006/relationships/oleObject" Target="../embeddings/oleObject267.bin"/></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9.wmf"/><Relationship Id="rId1"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76.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268.bin"/></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vmlDrawing" Target="../drawings/vmlDrawing77.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oleObject" Target="../embeddings/oleObject269.bin"/><Relationship Id="rId1" Type="http://schemas.openxmlformats.org/officeDocument/2006/relationships/image" Target="../media/image227.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vmlDrawing" Target="../drawings/vmlDrawing78.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oleObject" Target="../embeddings/oleObject270.bin"/><Relationship Id="rId1" Type="http://schemas.openxmlformats.org/officeDocument/2006/relationships/image" Target="../media/image228.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vmlDrawing" Target="../drawings/vmlDrawing79.vml"/><Relationship Id="rId4" Type="http://schemas.openxmlformats.org/officeDocument/2006/relationships/slideLayout" Target="../slideLayouts/slideLayout7.xml"/><Relationship Id="rId3" Type="http://schemas.openxmlformats.org/officeDocument/2006/relationships/image" Target="../media/image229.png"/><Relationship Id="rId2" Type="http://schemas.openxmlformats.org/officeDocument/2006/relationships/image" Target="../media/image9.wmf"/><Relationship Id="rId1" Type="http://schemas.openxmlformats.org/officeDocument/2006/relationships/oleObject" Target="../embeddings/oleObject271.bin"/></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276.bin"/><Relationship Id="rId8" Type="http://schemas.openxmlformats.org/officeDocument/2006/relationships/image" Target="../media/image232.wmf"/><Relationship Id="rId7" Type="http://schemas.openxmlformats.org/officeDocument/2006/relationships/oleObject" Target="../embeddings/oleObject275.bin"/><Relationship Id="rId6" Type="http://schemas.openxmlformats.org/officeDocument/2006/relationships/image" Target="../media/image231.wmf"/><Relationship Id="rId5" Type="http://schemas.openxmlformats.org/officeDocument/2006/relationships/oleObject" Target="../embeddings/oleObject274.bin"/><Relationship Id="rId4" Type="http://schemas.openxmlformats.org/officeDocument/2006/relationships/image" Target="../media/image230.wmf"/><Relationship Id="rId3" Type="http://schemas.openxmlformats.org/officeDocument/2006/relationships/oleObject" Target="../embeddings/oleObject273.bin"/><Relationship Id="rId2" Type="http://schemas.openxmlformats.org/officeDocument/2006/relationships/image" Target="../media/image9.wmf"/><Relationship Id="rId13" Type="http://schemas.openxmlformats.org/officeDocument/2006/relationships/notesSlide" Target="../notesSlides/notesSlide84.xml"/><Relationship Id="rId12" Type="http://schemas.openxmlformats.org/officeDocument/2006/relationships/vmlDrawing" Target="../drawings/vmlDrawing80.vml"/><Relationship Id="rId11" Type="http://schemas.openxmlformats.org/officeDocument/2006/relationships/slideLayout" Target="../slideLayouts/slideLayout7.xml"/><Relationship Id="rId10" Type="http://schemas.openxmlformats.org/officeDocument/2006/relationships/image" Target="../media/image233.wmf"/><Relationship Id="rId1" Type="http://schemas.openxmlformats.org/officeDocument/2006/relationships/oleObject" Target="../embeddings/oleObject272.bin"/></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vmlDrawing" Target="../drawings/vmlDrawing81.vml"/><Relationship Id="rId5" Type="http://schemas.openxmlformats.org/officeDocument/2006/relationships/slideLayout" Target="../slideLayouts/slideLayout7.xml"/><Relationship Id="rId4" Type="http://schemas.openxmlformats.org/officeDocument/2006/relationships/image" Target="../media/image235.png"/><Relationship Id="rId3" Type="http://schemas.openxmlformats.org/officeDocument/2006/relationships/image" Target="../media/image9.wmf"/><Relationship Id="rId2" Type="http://schemas.openxmlformats.org/officeDocument/2006/relationships/oleObject" Target="../embeddings/oleObject277.bin"/><Relationship Id="rId1" Type="http://schemas.openxmlformats.org/officeDocument/2006/relationships/image" Target="../media/image234.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vmlDrawing" Target="../drawings/vmlDrawing82.vml"/><Relationship Id="rId4" Type="http://schemas.openxmlformats.org/officeDocument/2006/relationships/slideLayout" Target="../slideLayouts/slideLayout7.xml"/><Relationship Id="rId3" Type="http://schemas.openxmlformats.org/officeDocument/2006/relationships/image" Target="../media/image236.png"/><Relationship Id="rId2" Type="http://schemas.openxmlformats.org/officeDocument/2006/relationships/image" Target="../media/image9.wmf"/><Relationship Id="rId1" Type="http://schemas.openxmlformats.org/officeDocument/2006/relationships/oleObject" Target="../embeddings/oleObject278.bin"/></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vmlDrawing" Target="../drawings/vmlDrawing83.vml"/><Relationship Id="rId4" Type="http://schemas.openxmlformats.org/officeDocument/2006/relationships/slideLayout" Target="../slideLayouts/slideLayout7.xml"/><Relationship Id="rId3" Type="http://schemas.openxmlformats.org/officeDocument/2006/relationships/image" Target="../media/image237.png"/><Relationship Id="rId2" Type="http://schemas.openxmlformats.org/officeDocument/2006/relationships/image" Target="../media/image9.wmf"/><Relationship Id="rId1" Type="http://schemas.openxmlformats.org/officeDocument/2006/relationships/oleObject" Target="../embeddings/oleObject279.bin"/></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vmlDrawing" Target="../drawings/vmlDrawing84.vml"/><Relationship Id="rId5" Type="http://schemas.openxmlformats.org/officeDocument/2006/relationships/slideLayout" Target="../slideLayouts/slideLayout7.xml"/><Relationship Id="rId4" Type="http://schemas.openxmlformats.org/officeDocument/2006/relationships/image" Target="../media/image238.wmf"/><Relationship Id="rId3" Type="http://schemas.openxmlformats.org/officeDocument/2006/relationships/oleObject" Target="../embeddings/oleObject281.bin"/><Relationship Id="rId2" Type="http://schemas.openxmlformats.org/officeDocument/2006/relationships/image" Target="../media/image9.wmf"/><Relationship Id="rId1" Type="http://schemas.openxmlformats.org/officeDocument/2006/relationships/oleObject" Target="../embeddings/oleObject280.bin"/></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85.vml"/><Relationship Id="rId4" Type="http://schemas.openxmlformats.org/officeDocument/2006/relationships/slideLayout" Target="../slideLayouts/slideLayout7.xml"/><Relationship Id="rId3" Type="http://schemas.openxmlformats.org/officeDocument/2006/relationships/image" Target="../media/image239.png"/><Relationship Id="rId2" Type="http://schemas.openxmlformats.org/officeDocument/2006/relationships/image" Target="../media/image9.wmf"/><Relationship Id="rId1" Type="http://schemas.openxmlformats.org/officeDocument/2006/relationships/oleObject" Target="../embeddings/oleObject282.bin"/></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oleObject" Target="../embeddings/oleObject10.bin"/><Relationship Id="rId4" Type="http://schemas.openxmlformats.org/officeDocument/2006/relationships/image" Target="../media/image17.png"/><Relationship Id="rId3" Type="http://schemas.openxmlformats.org/officeDocument/2006/relationships/image" Target="../media/image9.wmf"/><Relationship Id="rId2" Type="http://schemas.openxmlformats.org/officeDocument/2006/relationships/oleObject" Target="../embeddings/oleObject9.bin"/><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vmlDrawing" Target="../drawings/vmlDrawing86.vml"/><Relationship Id="rId5" Type="http://schemas.openxmlformats.org/officeDocument/2006/relationships/slideLayout" Target="../slideLayouts/slideLayout7.xml"/><Relationship Id="rId4" Type="http://schemas.openxmlformats.org/officeDocument/2006/relationships/image" Target="../media/image241.png"/><Relationship Id="rId3" Type="http://schemas.openxmlformats.org/officeDocument/2006/relationships/image" Target="../media/image9.wmf"/><Relationship Id="rId2" Type="http://schemas.openxmlformats.org/officeDocument/2006/relationships/oleObject" Target="../embeddings/oleObject283.bin"/><Relationship Id="rId1" Type="http://schemas.openxmlformats.org/officeDocument/2006/relationships/image" Target="../media/image240.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vmlDrawing" Target="../drawings/vmlDrawing87.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284.bin"/></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92.xml"/><Relationship Id="rId7" Type="http://schemas.openxmlformats.org/officeDocument/2006/relationships/vmlDrawing" Target="../drawings/vmlDrawing88.vml"/><Relationship Id="rId6" Type="http://schemas.openxmlformats.org/officeDocument/2006/relationships/slideLayout" Target="../slideLayouts/slideLayout7.xml"/><Relationship Id="rId5" Type="http://schemas.openxmlformats.org/officeDocument/2006/relationships/image" Target="../media/image243.wmf"/><Relationship Id="rId4" Type="http://schemas.openxmlformats.org/officeDocument/2006/relationships/oleObject" Target="../embeddings/oleObject286.bin"/><Relationship Id="rId3" Type="http://schemas.openxmlformats.org/officeDocument/2006/relationships/image" Target="../media/image9.wmf"/><Relationship Id="rId2" Type="http://schemas.openxmlformats.org/officeDocument/2006/relationships/oleObject" Target="../embeddings/oleObject285.bin"/><Relationship Id="rId1" Type="http://schemas.openxmlformats.org/officeDocument/2006/relationships/image" Target="../media/image242.png"/></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291.bin"/><Relationship Id="rId8" Type="http://schemas.openxmlformats.org/officeDocument/2006/relationships/image" Target="../media/image246.wmf"/><Relationship Id="rId7" Type="http://schemas.openxmlformats.org/officeDocument/2006/relationships/oleObject" Target="../embeddings/oleObject290.bin"/><Relationship Id="rId6" Type="http://schemas.openxmlformats.org/officeDocument/2006/relationships/image" Target="../media/image245.wmf"/><Relationship Id="rId5" Type="http://schemas.openxmlformats.org/officeDocument/2006/relationships/oleObject" Target="../embeddings/oleObject289.bin"/><Relationship Id="rId4" Type="http://schemas.openxmlformats.org/officeDocument/2006/relationships/image" Target="../media/image244.wmf"/><Relationship Id="rId3" Type="http://schemas.openxmlformats.org/officeDocument/2006/relationships/oleObject" Target="../embeddings/oleObject288.bin"/><Relationship Id="rId2" Type="http://schemas.openxmlformats.org/officeDocument/2006/relationships/image" Target="../media/image9.wmf"/><Relationship Id="rId17" Type="http://schemas.openxmlformats.org/officeDocument/2006/relationships/notesSlide" Target="../notesSlides/notesSlide93.xml"/><Relationship Id="rId16" Type="http://schemas.openxmlformats.org/officeDocument/2006/relationships/vmlDrawing" Target="../drawings/vmlDrawing89.vml"/><Relationship Id="rId15" Type="http://schemas.openxmlformats.org/officeDocument/2006/relationships/slideLayout" Target="../slideLayouts/slideLayout7.xml"/><Relationship Id="rId14" Type="http://schemas.openxmlformats.org/officeDocument/2006/relationships/image" Target="../media/image249.wmf"/><Relationship Id="rId13" Type="http://schemas.openxmlformats.org/officeDocument/2006/relationships/oleObject" Target="../embeddings/oleObject293.bin"/><Relationship Id="rId12" Type="http://schemas.openxmlformats.org/officeDocument/2006/relationships/image" Target="../media/image248.wmf"/><Relationship Id="rId11" Type="http://schemas.openxmlformats.org/officeDocument/2006/relationships/oleObject" Target="../embeddings/oleObject292.bin"/><Relationship Id="rId10" Type="http://schemas.openxmlformats.org/officeDocument/2006/relationships/image" Target="../media/image247.wmf"/><Relationship Id="rId1" Type="http://schemas.openxmlformats.org/officeDocument/2006/relationships/oleObject" Target="../embeddings/oleObject287.bin"/></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vmlDrawing" Target="../drawings/vmlDrawing90.vml"/><Relationship Id="rId4" Type="http://schemas.openxmlformats.org/officeDocument/2006/relationships/slideLayout" Target="../slideLayouts/slideLayout7.xml"/><Relationship Id="rId3" Type="http://schemas.openxmlformats.org/officeDocument/2006/relationships/image" Target="../media/image250.png"/><Relationship Id="rId2" Type="http://schemas.openxmlformats.org/officeDocument/2006/relationships/image" Target="../media/image9.wmf"/><Relationship Id="rId1" Type="http://schemas.openxmlformats.org/officeDocument/2006/relationships/oleObject" Target="../embeddings/oleObject294.bin"/></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95.xml"/><Relationship Id="rId5" Type="http://schemas.openxmlformats.org/officeDocument/2006/relationships/vmlDrawing" Target="../drawings/vmlDrawing91.vml"/><Relationship Id="rId4" Type="http://schemas.openxmlformats.org/officeDocument/2006/relationships/slideLayout" Target="../slideLayouts/slideLayout7.xml"/><Relationship Id="rId3" Type="http://schemas.openxmlformats.org/officeDocument/2006/relationships/image" Target="../media/image251.png"/><Relationship Id="rId2" Type="http://schemas.openxmlformats.org/officeDocument/2006/relationships/image" Target="../media/image9.wmf"/><Relationship Id="rId1" Type="http://schemas.openxmlformats.org/officeDocument/2006/relationships/oleObject" Target="../embeddings/oleObject295.bin"/></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vmlDrawing" Target="../drawings/vmlDrawing92.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296.bin"/></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vmlDrawing" Target="../drawings/vmlDrawing93.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297.bin"/></Relationships>
</file>

<file path=ppt/slides/_rels/slide98.xml.rels><?xml version="1.0" encoding="UTF-8" standalone="yes"?>
<Relationships xmlns="http://schemas.openxmlformats.org/package/2006/relationships"><Relationship Id="rId9" Type="http://schemas.openxmlformats.org/officeDocument/2006/relationships/image" Target="../media/image254.wmf"/><Relationship Id="rId8" Type="http://schemas.openxmlformats.org/officeDocument/2006/relationships/oleObject" Target="../embeddings/oleObject301.bin"/><Relationship Id="rId7" Type="http://schemas.openxmlformats.org/officeDocument/2006/relationships/image" Target="../media/image253.wmf"/><Relationship Id="rId6" Type="http://schemas.openxmlformats.org/officeDocument/2006/relationships/oleObject" Target="../embeddings/oleObject300.bin"/><Relationship Id="rId5" Type="http://schemas.openxmlformats.org/officeDocument/2006/relationships/image" Target="../media/image252.wmf"/><Relationship Id="rId4" Type="http://schemas.openxmlformats.org/officeDocument/2006/relationships/oleObject" Target="../embeddings/oleObject299.bin"/><Relationship Id="rId3" Type="http://schemas.openxmlformats.org/officeDocument/2006/relationships/tags" Target="../tags/tag1.xml"/><Relationship Id="rId2" Type="http://schemas.openxmlformats.org/officeDocument/2006/relationships/image" Target="../media/image9.wmf"/><Relationship Id="rId12" Type="http://schemas.openxmlformats.org/officeDocument/2006/relationships/notesSlide" Target="../notesSlides/notesSlide98.xml"/><Relationship Id="rId11" Type="http://schemas.openxmlformats.org/officeDocument/2006/relationships/vmlDrawing" Target="../drawings/vmlDrawing94.vml"/><Relationship Id="rId10" Type="http://schemas.openxmlformats.org/officeDocument/2006/relationships/slideLayout" Target="../slideLayouts/slideLayout7.xml"/><Relationship Id="rId1" Type="http://schemas.openxmlformats.org/officeDocument/2006/relationships/oleObject" Target="../embeddings/oleObject298.bin"/></Relationships>
</file>

<file path=ppt/slides/_rels/slide99.xml.rels><?xml version="1.0" encoding="UTF-8" standalone="yes"?>
<Relationships xmlns="http://schemas.openxmlformats.org/package/2006/relationships"><Relationship Id="rId8" Type="http://schemas.openxmlformats.org/officeDocument/2006/relationships/notesSlide" Target="../notesSlides/notesSlide99.xml"/><Relationship Id="rId7" Type="http://schemas.openxmlformats.org/officeDocument/2006/relationships/vmlDrawing" Target="../drawings/vmlDrawing95.vml"/><Relationship Id="rId6" Type="http://schemas.openxmlformats.org/officeDocument/2006/relationships/slideLayout" Target="../slideLayouts/slideLayout7.xml"/><Relationship Id="rId5" Type="http://schemas.openxmlformats.org/officeDocument/2006/relationships/image" Target="../media/image256.wmf"/><Relationship Id="rId4" Type="http://schemas.openxmlformats.org/officeDocument/2006/relationships/oleObject" Target="../embeddings/oleObject303.bin"/><Relationship Id="rId3" Type="http://schemas.openxmlformats.org/officeDocument/2006/relationships/image" Target="../media/image9.wmf"/><Relationship Id="rId2" Type="http://schemas.openxmlformats.org/officeDocument/2006/relationships/oleObject" Target="../embeddings/oleObject302.bin"/><Relationship Id="rId1" Type="http://schemas.openxmlformats.org/officeDocument/2006/relationships/image" Target="../media/image2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438014" y="1305845"/>
            <a:ext cx="5769989"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zh-CN" altLang="en-US" sz="2000" kern="0" dirty="0">
                <a:solidFill>
                  <a:srgbClr val="000066"/>
                </a:solidFill>
                <a:latin typeface="微软雅黑" panose="020B0503020204020204" pitchFamily="34" charset="-122"/>
                <a:ea typeface="微软雅黑" panose="020B0503020204020204" pitchFamily="34" charset="-122"/>
              </a:rPr>
              <a:t>第五章：傅里叶分析与滤波</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424156" y="1923523"/>
            <a:ext cx="0" cy="473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443268" y="2382488"/>
            <a:ext cx="2235819" cy="34290"/>
            <a:chOff x="4992858" y="2973184"/>
            <a:chExt cx="2981092" cy="45720"/>
          </a:xfrm>
        </p:grpSpPr>
        <p:cxnSp>
          <p:nvCxnSpPr>
            <p:cNvPr id="5" name="直接连接符 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6" name="梯形 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grpSp>
      <p:cxnSp>
        <p:nvCxnSpPr>
          <p:cNvPr id="7" name="直接连接符 6"/>
          <p:cNvCxnSpPr/>
          <p:nvPr/>
        </p:nvCxnSpPr>
        <p:spPr>
          <a:xfrm flipV="1">
            <a:off x="215575" y="590337"/>
            <a:ext cx="3175000" cy="1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8014" y="404910"/>
            <a:ext cx="0" cy="45338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89"/>
            <a:ext cx="1664878" cy="425701"/>
          </a:xfrm>
          <a:prstGeom prst="rect">
            <a:avLst/>
          </a:prstGeom>
        </p:spPr>
      </p:pic>
      <p:sp>
        <p:nvSpPr>
          <p:cNvPr id="12" name="Rectangle 2"/>
          <p:cNvSpPr txBox="1">
            <a:spLocks noChangeArrowheads="1"/>
          </p:cNvSpPr>
          <p:nvPr/>
        </p:nvSpPr>
        <p:spPr bwMode="black">
          <a:xfrm>
            <a:off x="31564" y="2942470"/>
            <a:ext cx="6416040" cy="1772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r>
              <a:rPr lang="zh-CN" altLang="en-US" sz="1400" dirty="0">
                <a:latin typeface="微软雅黑" panose="020B0503020204020204" pitchFamily="34" charset="-122"/>
                <a:ea typeface="微软雅黑" panose="020B0503020204020204" pitchFamily="34" charset="-122"/>
              </a:rPr>
              <a:t>南京理工大学 计算机科学与工程学院</a:t>
            </a:r>
            <a:endParaRPr lang="en-US" altLang="zh-CN"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38014" y="172957"/>
            <a:ext cx="5603140" cy="398780"/>
          </a:xfrm>
          <a:prstGeom prst="rect">
            <a:avLst/>
          </a:prstGeom>
          <a:noFill/>
        </p:spPr>
        <p:txBody>
          <a:bodyPr wrap="square" rtlCol="0">
            <a:spAutoFit/>
          </a:bodyPr>
          <a:lstStyle/>
          <a:p>
            <a:r>
              <a:rPr lang="zh-CN" altLang="en-US" sz="20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sz="2000"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灯片编号占位符 9"/>
          <p:cNvSpPr>
            <a:spLocks noGrp="1"/>
          </p:cNvSpPr>
          <p:nvPr>
            <p:ph type="sldNum" sz="quarter" idx="12"/>
          </p:nvPr>
        </p:nvSpPr>
        <p:spPr>
          <a:xfrm>
            <a:off x="5314950" y="4869656"/>
            <a:ext cx="1543050" cy="273844"/>
          </a:xfrm>
        </p:spPr>
        <p:txBody>
          <a:bodyPr/>
          <a:lstStyle/>
          <a:p>
            <a:fld id="{48F63A3B-78C7-47BE-AE5E-E10140E04643}" type="slidenum">
              <a:rPr lang="en-US" smtClean="0">
                <a:solidFill>
                  <a:srgbClr val="E2E3E5"/>
                </a:solidFill>
              </a:rPr>
            </a:fld>
            <a:endParaRPr lang="en-US" dirty="0">
              <a:solidFill>
                <a:srgbClr val="E2E3E5"/>
              </a:solidFill>
            </a:endParaRPr>
          </a:p>
        </p:txBody>
      </p:sp>
      <p:sp>
        <p:nvSpPr>
          <p:cNvPr id="14" name="矩形 13"/>
          <p:cNvSpPr/>
          <p:nvPr/>
        </p:nvSpPr>
        <p:spPr>
          <a:xfrm>
            <a:off x="156245" y="2676665"/>
            <a:ext cx="6267911" cy="861774"/>
          </a:xfrm>
          <a:prstGeom prst="rect">
            <a:avLst/>
          </a:prstGeom>
        </p:spPr>
        <p:txBody>
          <a:bodyPr wrap="square">
            <a:spAutoFit/>
          </a:bodyPr>
          <a:lstStyle/>
          <a:p>
            <a:pPr marL="0" marR="0" lvl="0" indent="0" algn="ctr"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主讲教师：肖亮</a:t>
            </a:r>
            <a:endParaRPr lang="en-US" altLang="zh-CN" sz="1600" b="1" kern="0" dirty="0">
              <a:solidFill>
                <a:prstClr val="black"/>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50000"/>
              </a:lnSpc>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教学</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团队成员： </a:t>
            </a:r>
            <a:r>
              <a:rPr kumimoji="0"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刘芳、杨劲翔</a:t>
            </a:r>
            <a:endParaRPr lang="zh-CN" altLang="zh-CN" sz="1400" kern="100" dirty="0">
              <a:latin typeface="Times New Roman" panose="02020603050405020304" pitchFamily="18" charset="0"/>
            </a:endParaRPr>
          </a:p>
        </p:txBody>
      </p:sp>
      <p:sp>
        <p:nvSpPr>
          <p:cNvPr id="15" name="Rectangle 2"/>
          <p:cNvSpPr txBox="1">
            <a:spLocks noChangeArrowheads="1"/>
          </p:cNvSpPr>
          <p:nvPr/>
        </p:nvSpPr>
        <p:spPr bwMode="black">
          <a:xfrm>
            <a:off x="438014" y="631600"/>
            <a:ext cx="3853495"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000" dirty="0">
                <a:solidFill>
                  <a:srgbClr val="000066"/>
                </a:solidFill>
                <a:latin typeface="微软雅黑" panose="020B0503020204020204" pitchFamily="34" charset="-122"/>
                <a:ea typeface="微软雅黑" panose="020B0503020204020204" pitchFamily="34" charset="-122"/>
              </a:rPr>
              <a:t>《</a:t>
            </a:r>
            <a:r>
              <a:rPr lang="zh-CN" altLang="en-US" sz="2000" dirty="0">
                <a:solidFill>
                  <a:srgbClr val="000066"/>
                </a:solidFill>
                <a:latin typeface="微软雅黑" panose="020B0503020204020204" pitchFamily="34" charset="-122"/>
                <a:ea typeface="微软雅黑" panose="020B0503020204020204" pitchFamily="34" charset="-122"/>
              </a:rPr>
              <a:t>现代图像处理学导论</a:t>
            </a:r>
            <a:r>
              <a:rPr lang="en-US" altLang="zh-CN" sz="2000" dirty="0">
                <a:solidFill>
                  <a:srgbClr val="000066"/>
                </a:solidFill>
                <a:latin typeface="微软雅黑" panose="020B0503020204020204" pitchFamily="34" charset="-122"/>
                <a:ea typeface="微软雅黑" panose="020B0503020204020204" pitchFamily="34" charset="-122"/>
              </a:rPr>
              <a:t>》</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a:t>
            </a:r>
            <a:endParaRPr lang="en-US" sz="1200" b="1" dirty="0">
              <a:solidFill>
                <a:schemeClr val="tx1"/>
              </a:solidFill>
            </a:endParaRPr>
          </a:p>
        </p:txBody>
      </p:sp>
      <p:sp>
        <p:nvSpPr>
          <p:cNvPr id="4" name="矩形 3"/>
          <p:cNvSpPr/>
          <p:nvPr/>
        </p:nvSpPr>
        <p:spPr>
          <a:xfrm>
            <a:off x="266700" y="589650"/>
            <a:ext cx="2748679" cy="369332"/>
          </a:xfrm>
          <a:prstGeom prst="rect">
            <a:avLst/>
          </a:prstGeom>
        </p:spPr>
        <p:txBody>
          <a:bodyPr wrap="square">
            <a:spAutoFit/>
          </a:bodyPr>
          <a:lstStyle/>
          <a:p>
            <a:pPr marL="285750" indent="-285750">
              <a:buFont typeface="Wingdings" panose="05000000000000000000" pitchFamily="2" charset="2"/>
              <a:buChar char="p"/>
            </a:pPr>
            <a:r>
              <a:rPr lang="zh-CN" altLang="en-US" b="1" dirty="0" smtClean="0">
                <a:solidFill>
                  <a:srgbClr val="000066"/>
                </a:solidFill>
                <a:latin typeface="微软雅黑" panose="020B0503020204020204" pitchFamily="34" charset="-122"/>
                <a:ea typeface="微软雅黑" panose="020B0503020204020204" pitchFamily="34" charset="-122"/>
              </a:rPr>
              <a:t>实数形式傅里叶级数</a:t>
            </a:r>
            <a:endParaRPr lang="zh-CN" altLang="en-US"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22680"/>
                <a:ext cx="5944235" cy="2306955"/>
              </a:xfrm>
              <a:prstGeom prst="rect">
                <a:avLst/>
              </a:prstGeom>
              <a:noFill/>
            </p:spPr>
            <p:txBody>
              <a:bodyPr wrap="square" rtlCol="0">
                <a:spAutoFit/>
              </a:bodyPr>
              <a:lstStyle/>
              <a:p>
                <a:pPr indent="457200" fontAlgn="auto"/>
                <a:r>
                  <a:rPr lang="zh-CN" altLang="en-US"/>
                  <a:t>完美重建原始函数</a:t>
                </a:r>
                <a14:m>
                  <m:oMath xmlns:m="http://schemas.openxmlformats.org/officeDocument/2006/math">
                    <m:r>
                      <a:rPr lang="en-US" altLang="zh-CN" i="1">
                        <a:latin typeface="Cambria Math" panose="02040503050406030204" pitchFamily="18" charset="0"/>
                        <a:cs typeface="Cambria Math" panose="02040503050406030204" pitchFamily="18" charset="0"/>
                      </a:rPr>
                      <m:t>𝑓</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ea typeface="MS Mincho" charset="0"/>
                        <a:cs typeface="Cambria Math" panose="02040503050406030204" pitchFamily="18" charset="0"/>
                      </a:rPr>
                      <m:t>)</m:t>
                    </m:r>
                  </m:oMath>
                </a14:m>
                <a:r>
                  <a:rPr lang="zh-CN" altLang="en-US"/>
                  <a:t>需要无穷多项。当截取前</a:t>
                </a:r>
                <a:r>
                  <a:rPr lang="en-US" altLang="zh-CN"/>
                  <a:t>N</a:t>
                </a:r>
                <a:r>
                  <a:rPr lang="zh-CN" altLang="en-US"/>
                  <a:t>项时</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逼近误差为</a:t>
                </a:r>
                <a:endParaRPr lang="zh-CN" altLang="en-US"/>
              </a:p>
              <a:p>
                <a:pPr indent="457200" fontAlgn="auto"/>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22680"/>
                <a:ext cx="5944235" cy="230695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196"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710"/>
          <p:cNvGraphicFramePr>
            <a:graphicFrameLocks noChangeAspect="1"/>
          </p:cNvGraphicFramePr>
          <p:nvPr/>
        </p:nvGraphicFramePr>
        <p:xfrm>
          <a:off x="1499235" y="1920240"/>
          <a:ext cx="3663315" cy="651510"/>
        </p:xfrm>
        <a:graphic>
          <a:graphicData uri="http://schemas.openxmlformats.org/presentationml/2006/ole">
            <mc:AlternateContent xmlns:mc="http://schemas.openxmlformats.org/markup-compatibility/2006">
              <mc:Choice xmlns:v="urn:schemas-microsoft-com:vml" Requires="v">
                <p:oleObj spid="_x0000_s6197" name="" r:id="rId4" imgW="2070100" imgH="368300" progId="Equation.DSMT4">
                  <p:embed/>
                </p:oleObj>
              </mc:Choice>
              <mc:Fallback>
                <p:oleObj name="" r:id="rId4" imgW="2070100" imgH="368300" progId="Equation.DSMT4">
                  <p:embed/>
                  <p:pic>
                    <p:nvPicPr>
                      <p:cNvPr id="0" name="图片 3075"/>
                      <p:cNvPicPr/>
                      <p:nvPr/>
                    </p:nvPicPr>
                    <p:blipFill>
                      <a:blip r:embed="rId5"/>
                      <a:stretch>
                        <a:fillRect/>
                      </a:stretch>
                    </p:blipFill>
                    <p:spPr>
                      <a:xfrm>
                        <a:off x="1499235" y="1920240"/>
                        <a:ext cx="3663315" cy="651510"/>
                      </a:xfrm>
                      <a:prstGeom prst="rect">
                        <a:avLst/>
                      </a:prstGeom>
                      <a:noFill/>
                      <a:ln w="38100">
                        <a:noFill/>
                        <a:miter/>
                      </a:ln>
                    </p:spPr>
                  </p:pic>
                </p:oleObj>
              </mc:Fallback>
            </mc:AlternateContent>
          </a:graphicData>
        </a:graphic>
      </p:graphicFrame>
      <p:graphicFrame>
        <p:nvGraphicFramePr>
          <p:cNvPr id="10" name="对象 -2147481709"/>
          <p:cNvGraphicFramePr>
            <a:graphicFrameLocks noChangeAspect="1"/>
          </p:cNvGraphicFramePr>
          <p:nvPr/>
        </p:nvGraphicFramePr>
        <p:xfrm>
          <a:off x="1075055" y="3429635"/>
          <a:ext cx="4620895" cy="683895"/>
        </p:xfrm>
        <a:graphic>
          <a:graphicData uri="http://schemas.openxmlformats.org/presentationml/2006/ole">
            <mc:AlternateContent xmlns:mc="http://schemas.openxmlformats.org/markup-compatibility/2006">
              <mc:Choice xmlns:v="urn:schemas-microsoft-com:vml" Requires="v">
                <p:oleObj spid="_x0000_s6198" name="" r:id="rId6" imgW="2692400" imgH="393700" progId="Equation.DSMT4">
                  <p:embed/>
                </p:oleObj>
              </mc:Choice>
              <mc:Fallback>
                <p:oleObj name="" r:id="rId6" imgW="2692400" imgH="393700" progId="Equation.DSMT4">
                  <p:embed/>
                  <p:pic>
                    <p:nvPicPr>
                      <p:cNvPr id="0" name="图片 5"/>
                      <p:cNvPicPr/>
                      <p:nvPr/>
                    </p:nvPicPr>
                    <p:blipFill>
                      <a:blip r:embed="rId7"/>
                      <a:stretch>
                        <a:fillRect/>
                      </a:stretch>
                    </p:blipFill>
                    <p:spPr>
                      <a:xfrm>
                        <a:off x="1075055" y="3429635"/>
                        <a:ext cx="4620895" cy="683895"/>
                      </a:xfrm>
                      <a:prstGeom prst="rect">
                        <a:avLst/>
                      </a:prstGeom>
                      <a:noFill/>
                      <a:ln w="38100">
                        <a:noFill/>
                        <a:miter/>
                      </a:ln>
                    </p:spPr>
                  </p:pic>
                </p:oleObj>
              </mc:Fallback>
            </mc:AlternateContent>
          </a:graphicData>
        </a:graphic>
      </p:graphicFrame>
      <p:sp>
        <p:nvSpPr>
          <p:cNvPr id="12" name="文本框 11"/>
          <p:cNvSpPr txBox="1"/>
          <p:nvPr/>
        </p:nvSpPr>
        <p:spPr>
          <a:xfrm>
            <a:off x="459946" y="104707"/>
            <a:ext cx="2081413" cy="584775"/>
          </a:xfrm>
          <a:prstGeom prst="rect">
            <a:avLst/>
          </a:prstGeom>
          <a:noFill/>
        </p:spPr>
        <p:txBody>
          <a:bodyPr wrap="square" rtlCol="0">
            <a:spAutoFit/>
          </a:bodyPr>
          <a:lstStyle/>
          <a:p>
            <a:pPr algn="ct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傅里叶级数</a:t>
            </a: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                    (b)                    (c)                    (d) </a:t>
            </a:r>
            <a:endParaRPr lang="en-US" altLang="zh-CN"/>
          </a:p>
          <a:p>
            <a:pPr indent="457200" fontAlgn="auto">
              <a:buClrTx/>
              <a:buSzTx/>
              <a:buNone/>
            </a:pPr>
            <a:r>
              <a:rPr lang="zh-CN" altLang="en-US" sz="1400"/>
              <a:t>图</a:t>
            </a:r>
            <a:r>
              <a:rPr lang="en-US" altLang="zh-CN" sz="1400"/>
              <a:t>5.29</a:t>
            </a:r>
            <a:r>
              <a:rPr lang="zh-CN" altLang="en-US" sz="1400"/>
              <a:t>频率响应函数的径向剖面图，</a:t>
            </a:r>
            <a:endParaRPr lang="zh-CN" altLang="en-US" sz="1400"/>
          </a:p>
          <a:p>
            <a:pPr indent="457200" fontAlgn="auto">
              <a:buClrTx/>
              <a:buSzTx/>
              <a:buNone/>
            </a:pPr>
            <a:r>
              <a:rPr lang="en-US" altLang="zh-CN" sz="1400"/>
              <a:t>(a) </a:t>
            </a:r>
            <a:r>
              <a:rPr lang="zh-CN" altLang="en-US" sz="1400"/>
              <a:t>理想带阻</a:t>
            </a:r>
            <a:r>
              <a:rPr lang="en-US" altLang="zh-CN" sz="1400"/>
              <a:t>, (b) </a:t>
            </a:r>
            <a:r>
              <a:rPr lang="zh-CN" altLang="en-US" sz="1400"/>
              <a:t>高斯低通和高通组合滤波</a:t>
            </a:r>
            <a:r>
              <a:rPr lang="en-US" altLang="zh-CN" sz="1400"/>
              <a:t>, (c) </a:t>
            </a:r>
            <a:r>
              <a:rPr lang="zh-CN" altLang="en-US" sz="1400"/>
              <a:t>高斯带阻</a:t>
            </a:r>
            <a:r>
              <a:rPr lang="en-US" altLang="zh-CN" sz="1400"/>
              <a:t>, (d) </a:t>
            </a:r>
            <a:r>
              <a:rPr lang="zh-CN" altLang="en-US" sz="1400"/>
              <a:t>修改的高斯带阻</a:t>
            </a:r>
            <a:r>
              <a:rPr lang="en-US" altLang="zh-CN" sz="1400"/>
              <a:t>     </a:t>
            </a:r>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832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09" name="图片 316"/>
          <p:cNvPicPr>
            <a:picLocks noChangeAspect="1" noChangeArrowheads="1"/>
          </p:cNvPicPr>
          <p:nvPr/>
        </p:nvPicPr>
        <p:blipFill>
          <a:blip r:embed="rId3" cstate="print"/>
          <a:srcRect/>
          <a:stretch>
            <a:fillRect/>
          </a:stretch>
        </p:blipFill>
        <p:spPr>
          <a:xfrm>
            <a:off x="594360" y="1648460"/>
            <a:ext cx="5890895" cy="103124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a:t>理想的带阻滤波器可以通过</a:t>
                </a:r>
                <a:r>
                  <a:rPr lang="en-US" altLang="zh-CN"/>
                  <a:t>1</a:t>
                </a:r>
                <a:r>
                  <a:rPr lang="zh-CN" altLang="en-US"/>
                  <a:t>个理想低通和</a:t>
                </a:r>
                <a:r>
                  <a:rPr lang="en-US" altLang="zh-CN"/>
                  <a:t>1</a:t>
                </a:r>
                <a:r>
                  <a:rPr lang="zh-CN" altLang="en-US"/>
                  <a:t>个理想高通的组合来实现。但是高斯带阻和巴特沃斯带阻在组合实现时有一定的难度。</a:t>
                </a:r>
                <a:endParaRPr lang="zh-CN" altLang="en-US"/>
              </a:p>
              <a:p>
                <a:pPr indent="457200" fontAlgn="auto">
                  <a:buClrTx/>
                  <a:buSzTx/>
                  <a:buNone/>
                </a:pPr>
                <a:endParaRPr lang="zh-CN" altLang="en-US"/>
              </a:p>
              <a:p>
                <a:pPr indent="457200" fontAlgn="auto">
                  <a:buClrTx/>
                  <a:buSzTx/>
                  <a:buNone/>
                </a:pPr>
                <a:r>
                  <a:rPr lang="zh-CN" altLang="en-US"/>
                  <a:t>例如，图</a:t>
                </a:r>
                <a:r>
                  <a:rPr lang="en-US" altLang="zh-CN"/>
                  <a:t>5.29(b)</a:t>
                </a:r>
                <a:r>
                  <a:rPr lang="zh-CN" altLang="en-US"/>
                  <a:t>高斯低通和高通滤波进行组合滤波，响应最低点不在</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ea typeface="MS Mincho" charset="0"/>
                            <a:cs typeface="Cambria Math" panose="02040503050406030204" pitchFamily="18" charset="0"/>
                          </a:rPr>
                          <m:t>0</m:t>
                        </m:r>
                      </m:sub>
                    </m:sSub>
                  </m:oMath>
                </a14:m>
                <a:r>
                  <a:rPr lang="zh-CN" altLang="en-US"/>
                  <a:t>处，且该处的</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oMath>
                </a14:m>
                <a:r>
                  <a:rPr lang="zh-CN" altLang="en-US"/>
                  <a:t>，不满足要求。</a:t>
                </a: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r="-1367"/>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9346"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100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a:t>如何满足上述三个要求的高斯带阻滤波器呢？一种方法是采取如下的频率响应函数</a:t>
                </a:r>
                <a:endParaRPr lang="zh-CN" altLang="en-US"/>
              </a:p>
              <a:p>
                <a:pPr indent="457200" fontAlgn="auto">
                  <a:buClrTx/>
                  <a:buSzTx/>
                  <a:buNone/>
                </a:pPr>
                <a:r>
                  <a:rPr lang="en-US" altLang="zh-CN"/>
                  <a:t>                                       </a:t>
                </a:r>
                <a:endParaRPr lang="en-US" altLang="zh-CN"/>
              </a:p>
              <a:p>
                <a:pPr indent="457200" fontAlgn="auto">
                  <a:buClrTx/>
                  <a:buSzTx/>
                  <a:buNone/>
                </a:pPr>
                <a:r>
                  <a:rPr lang="en-US" altLang="zh-CN"/>
                  <a:t>                                                                          </a:t>
                </a:r>
                <a:r>
                  <a:rPr lang="zh-CN" altLang="en-US"/>
                  <a:t>（</a:t>
                </a:r>
                <a:r>
                  <a:rPr lang="en-US" altLang="zh-CN"/>
                  <a:t>5.74</a:t>
                </a:r>
                <a:r>
                  <a:rPr lang="zh-CN" altLang="en-US"/>
                  <a:t>）</a:t>
                </a:r>
                <a:endParaRPr lang="zh-CN" altLang="en-US"/>
              </a:p>
              <a:p>
                <a:pPr indent="457200" fontAlgn="auto">
                  <a:buClrTx/>
                  <a:buSzTx/>
                  <a:buNone/>
                </a:pPr>
                <a:r>
                  <a:rPr lang="zh-CN" altLang="en-US"/>
                  <a:t>我们发现虽然在</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ea typeface="MS Mincho" charset="0"/>
                            <a:cs typeface="Cambria Math" panose="02040503050406030204" pitchFamily="18" charset="0"/>
                          </a:rPr>
                          <m:t>0</m:t>
                        </m:r>
                      </m:sub>
                    </m:sSub>
                  </m:oMath>
                </a14:m>
                <a:r>
                  <a:rPr lang="zh-CN" altLang="en-US"/>
                  <a:t>处</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oMath>
                </a14:m>
                <a:r>
                  <a:rPr lang="zh-CN" altLang="en-US"/>
                  <a:t>，左右两侧的频率响应由</a:t>
                </a:r>
                <a:r>
                  <a:rPr lang="en-US" altLang="zh-CN"/>
                  <a:t>0</a:t>
                </a:r>
                <a:r>
                  <a:rPr lang="zh-CN" altLang="en-US"/>
                  <a:t>逐渐平滑递增，但是在频率</a:t>
                </a:r>
                <a:r>
                  <a:rPr lang="en-US" altLang="zh-CN"/>
                  <a:t>0</a:t>
                </a:r>
                <a:r>
                  <a:rPr lang="zh-CN" altLang="en-US"/>
                  <a:t>处响应小于</a:t>
                </a:r>
                <a:r>
                  <a:rPr lang="en-US" altLang="zh-CN"/>
                  <a:t>1, </a:t>
                </a:r>
                <a:r>
                  <a:rPr lang="zh-CN" altLang="en-US"/>
                  <a:t>如图</a:t>
                </a:r>
                <a:r>
                  <a:rPr lang="en-US" altLang="zh-CN"/>
                  <a:t>5.29(c)</a:t>
                </a:r>
                <a:r>
                  <a:rPr lang="zh-CN" altLang="en-US"/>
                  <a:t>。为了克服这一缺点，对上述函数调整为</a:t>
                </a:r>
                <a:endParaRPr lang="zh-CN" altLang="en-US"/>
              </a:p>
              <a:p>
                <a:pPr indent="457200" fontAlgn="auto">
                  <a:buClrTx/>
                  <a:buSzTx/>
                  <a:buNone/>
                </a:pPr>
                <a:r>
                  <a:rPr lang="en-US" altLang="zh-CN"/>
                  <a:t>                               </a:t>
                </a:r>
                <a:endParaRPr lang="en-US" altLang="zh-CN"/>
              </a:p>
              <a:p>
                <a:pPr indent="457200" fontAlgn="auto">
                  <a:buClrTx/>
                  <a:buSzTx/>
                  <a:buNone/>
                </a:pPr>
                <a:r>
                  <a:rPr lang="en-US" altLang="zh-CN"/>
                  <a:t>                                                                          </a:t>
                </a:r>
                <a:r>
                  <a:rPr lang="zh-CN" altLang="en-US"/>
                  <a:t>（</a:t>
                </a:r>
                <a:r>
                  <a:rPr lang="en-US" altLang="zh-CN"/>
                  <a:t>5.75</a:t>
                </a:r>
                <a:r>
                  <a:rPr lang="zh-CN" altLang="en-US"/>
                  <a:t>）</a:t>
                </a:r>
                <a:endParaRPr lang="zh-CN" altLang="en-US"/>
              </a:p>
              <a:p>
                <a:pPr indent="457200" fontAlgn="auto">
                  <a:buClrTx/>
                  <a:buSzTx/>
                  <a:buNone/>
                </a:pPr>
                <a:r>
                  <a:rPr lang="zh-CN" altLang="en-US"/>
                  <a:t>这样满足带阻滤波的三个要求，如图</a:t>
                </a:r>
                <a:r>
                  <a:rPr lang="en-US" altLang="zh-CN"/>
                  <a:t>5.29(d)</a:t>
                </a:r>
                <a:r>
                  <a:rPr lang="zh-CN" altLang="en-US"/>
                  <a:t>。</a:t>
                </a: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b="-13337"/>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00404"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393"/>
          <p:cNvGraphicFramePr>
            <a:graphicFrameLocks noChangeAspect="1"/>
          </p:cNvGraphicFramePr>
          <p:nvPr/>
        </p:nvGraphicFramePr>
        <p:xfrm>
          <a:off x="2529840" y="1699260"/>
          <a:ext cx="1803790" cy="504000"/>
        </p:xfrm>
        <a:graphic>
          <a:graphicData uri="http://schemas.openxmlformats.org/presentationml/2006/ole">
            <mc:AlternateContent xmlns:mc="http://schemas.openxmlformats.org/markup-compatibility/2006">
              <mc:Choice xmlns:v="urn:schemas-microsoft-com:vml" Requires="v">
                <p:oleObj spid="_x0000_s100405" name="" r:id="rId4" imgW="1294765" imgH="355600" progId="Equation.DSMT4">
                  <p:embed/>
                </p:oleObj>
              </mc:Choice>
              <mc:Fallback>
                <p:oleObj name="" r:id="rId4" imgW="1294765" imgH="355600" progId="Equation.DSMT4">
                  <p:embed/>
                  <p:pic>
                    <p:nvPicPr>
                      <p:cNvPr id="0" name="图片 3075"/>
                      <p:cNvPicPr/>
                      <p:nvPr/>
                    </p:nvPicPr>
                    <p:blipFill>
                      <a:blip r:embed="rId5"/>
                      <a:stretch>
                        <a:fillRect/>
                      </a:stretch>
                    </p:blipFill>
                    <p:spPr>
                      <a:xfrm>
                        <a:off x="2529840" y="1699260"/>
                        <a:ext cx="1803790" cy="504000"/>
                      </a:xfrm>
                      <a:prstGeom prst="rect">
                        <a:avLst/>
                      </a:prstGeom>
                      <a:noFill/>
                      <a:ln w="38100">
                        <a:noFill/>
                        <a:miter/>
                      </a:ln>
                    </p:spPr>
                  </p:pic>
                </p:oleObj>
              </mc:Fallback>
            </mc:AlternateContent>
          </a:graphicData>
        </a:graphic>
      </p:graphicFrame>
      <p:graphicFrame>
        <p:nvGraphicFramePr>
          <p:cNvPr id="10" name="对象 -2147481390"/>
          <p:cNvGraphicFramePr>
            <a:graphicFrameLocks noChangeAspect="1"/>
          </p:cNvGraphicFramePr>
          <p:nvPr/>
        </p:nvGraphicFramePr>
        <p:xfrm>
          <a:off x="2606675" y="3062923"/>
          <a:ext cx="1821749" cy="540000"/>
        </p:xfrm>
        <a:graphic>
          <a:graphicData uri="http://schemas.openxmlformats.org/presentationml/2006/ole">
            <mc:AlternateContent xmlns:mc="http://schemas.openxmlformats.org/markup-compatibility/2006">
              <mc:Choice xmlns:v="urn:schemas-microsoft-com:vml" Requires="v">
                <p:oleObj spid="_x0000_s100406" name="" r:id="rId6" imgW="1345565" imgH="393700" progId="Equation.DSMT4">
                  <p:embed/>
                </p:oleObj>
              </mc:Choice>
              <mc:Fallback>
                <p:oleObj name="" r:id="rId6" imgW="1345565" imgH="393700" progId="Equation.DSMT4">
                  <p:embed/>
                  <p:pic>
                    <p:nvPicPr>
                      <p:cNvPr id="0" name="图片 5"/>
                      <p:cNvPicPr/>
                      <p:nvPr/>
                    </p:nvPicPr>
                    <p:blipFill>
                      <a:blip r:embed="rId7"/>
                      <a:stretch>
                        <a:fillRect/>
                      </a:stretch>
                    </p:blipFill>
                    <p:spPr>
                      <a:xfrm>
                        <a:off x="2606675" y="3062923"/>
                        <a:ext cx="1821749" cy="540000"/>
                      </a:xfrm>
                      <a:prstGeom prst="rect">
                        <a:avLst/>
                      </a:prstGeom>
                      <a:noFill/>
                      <a:ln w="38100">
                        <a:noFill/>
                        <a:miter/>
                      </a:ln>
                    </p:spPr>
                  </p:pic>
                </p:oleObj>
              </mc:Fallback>
            </mc:AlternateContent>
          </a:graphicData>
        </a:graphic>
      </p:graphicFrame>
      <p:sp>
        <p:nvSpPr>
          <p:cNvPr id="11" name="文本框 10"/>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101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a:p>
                <a:pPr indent="457200" fontAlgn="auto">
                  <a:buClrTx/>
                  <a:buSzTx/>
                  <a:buNone/>
                </a:pPr>
                <a:endParaRPr lang="en-US" altLang="zh-CN" sz="1400"/>
              </a:p>
              <a:p>
                <a:pPr indent="457200" fontAlgn="auto">
                  <a:buClrTx/>
                  <a:buSzTx/>
                  <a:buNone/>
                </a:pPr>
                <a:r>
                  <a:rPr lang="en-US" altLang="zh-CN" sz="1400"/>
                  <a:t>                           (a)                            (b)                               (c) </a:t>
                </a:r>
                <a:endParaRPr lang="en-US" altLang="zh-CN" sz="1400"/>
              </a:p>
              <a:p>
                <a:pPr indent="457200" fontAlgn="auto">
                  <a:buClrTx/>
                  <a:buSzTx/>
                  <a:buNone/>
                </a:pPr>
                <a:r>
                  <a:rPr lang="zh-CN" altLang="en-US" sz="1400"/>
                  <a:t>图</a:t>
                </a:r>
                <a:r>
                  <a:rPr lang="en-US" altLang="zh-CN" sz="1400"/>
                  <a:t>5.30  </a:t>
                </a:r>
                <a:r>
                  <a:rPr lang="zh-CN" altLang="en-US" sz="1400"/>
                  <a:t>三种带阻滤波器的频率响应函数的</a:t>
                </a:r>
                <a:r>
                  <a:rPr lang="en-US" altLang="zh-CN" sz="1400"/>
                  <a:t>3D</a:t>
                </a:r>
                <a:r>
                  <a:rPr lang="zh-CN" altLang="en-US" sz="1400"/>
                  <a:t>可视化，</a:t>
                </a:r>
                <a:endParaRPr lang="zh-CN" altLang="en-US" sz="1400"/>
              </a:p>
              <a:p>
                <a:pPr indent="457200" fontAlgn="auto">
                  <a:buClrTx/>
                  <a:buSzTx/>
                  <a:buNone/>
                </a:pPr>
                <a:r>
                  <a:rPr lang="en-US" altLang="zh-CN" sz="1400"/>
                  <a:t>(a) </a:t>
                </a:r>
                <a:r>
                  <a:rPr lang="zh-CN" altLang="en-US" sz="1400"/>
                  <a:t>理想带阻，</a:t>
                </a:r>
                <a:r>
                  <a:rPr lang="en-US" altLang="zh-CN" sz="1400"/>
                  <a:t> (b) </a:t>
                </a:r>
                <a:r>
                  <a:rPr lang="zh-CN" altLang="en-US" sz="1400"/>
                  <a:t>高斯带阻，</a:t>
                </a:r>
                <a:r>
                  <a:rPr lang="en-US" altLang="zh-CN" sz="1400"/>
                  <a:t>(c) </a:t>
                </a:r>
                <a:r>
                  <a:rPr lang="zh-CN" altLang="en-US" sz="1400"/>
                  <a:t>巴特沃斯带阻，</a:t>
                </a:r>
                <a:endParaRPr lang="zh-CN" altLang="en-US" sz="1400"/>
              </a:p>
              <a:p>
                <a:pPr indent="457200" fontAlgn="auto">
                  <a:buClrTx/>
                  <a:buSzTx/>
                  <a:buNone/>
                </a:pPr>
                <a:r>
                  <a:rPr lang="zh-CN" altLang="en-US" sz="1400"/>
                  <a:t>图中频率响应函数的元素个数</a:t>
                </a:r>
                <a14:m>
                  <m:oMath xmlns:m="http://schemas.openxmlformats.org/officeDocument/2006/math">
                    <m:r>
                      <a:rPr lang="en-US" altLang="zh-CN" sz="1400" i="1">
                        <a:latin typeface="Cambria Math" panose="02040503050406030204" pitchFamily="18" charset="0"/>
                        <a:cs typeface="Cambria Math" panose="02040503050406030204" pitchFamily="18" charset="0"/>
                      </a:rPr>
                      <m:t>512</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512</m:t>
                    </m:r>
                  </m:oMath>
                </a14:m>
                <a:r>
                  <a:rPr lang="zh-CN" altLang="en-US" sz="1400"/>
                  <a:t>，</a:t>
                </a:r>
                <a14:m>
                  <m:oMath xmlns:m="http://schemas.openxmlformats.org/officeDocument/2006/math">
                    <m:sSub>
                      <m:sSubPr>
                        <m:ctrlPr>
                          <a:rPr lang="en-US" altLang="zh-CN" sz="1400" i="1">
                            <a:latin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cs typeface="Cambria Math" panose="02040503050406030204" pitchFamily="18" charset="0"/>
                          </a:rPr>
                          <m:t>𝐶</m:t>
                        </m:r>
                      </m:e>
                      <m:sub>
                        <m:r>
                          <a:rPr lang="en-US" altLang="zh-CN" sz="1400" i="1">
                            <a:latin typeface="Cambria Math" panose="02040503050406030204" pitchFamily="18" charset="0"/>
                            <a:ea typeface="MS Mincho" charset="0"/>
                            <a:cs typeface="Cambria Math" panose="02040503050406030204" pitchFamily="18" charset="0"/>
                          </a:rPr>
                          <m:t>0</m:t>
                        </m:r>
                      </m:sub>
                    </m:sSub>
                    <m:r>
                      <a:rPr lang="en-US" altLang="zh-CN" sz="1400" i="1">
                        <a:latin typeface="Cambria Math" panose="02040503050406030204" pitchFamily="18" charset="0"/>
                        <a:ea typeface="MS Mincho" charset="0"/>
                        <a:cs typeface="Cambria Math" panose="02040503050406030204" pitchFamily="18" charset="0"/>
                      </a:rPr>
                      <m:t>=</m:t>
                    </m:r>
                    <m:r>
                      <a:rPr lang="en-US" altLang="zh-CN" sz="1400" i="1">
                        <a:latin typeface="Cambria Math" panose="02040503050406030204" pitchFamily="18" charset="0"/>
                        <a:ea typeface="MS Mincho" charset="0"/>
                        <a:cs typeface="Cambria Math" panose="02040503050406030204" pitchFamily="18" charset="0"/>
                      </a:rPr>
                      <m:t>128</m:t>
                    </m:r>
                  </m:oMath>
                </a14:m>
                <a:r>
                  <a:rPr lang="zh-CN" altLang="en-US" sz="1400"/>
                  <a:t>，</a:t>
                </a:r>
                <a:r>
                  <a:rPr lang="en-US" altLang="zh-CN" sz="1400"/>
                  <a:t>W=60</a:t>
                </a:r>
                <a:endParaRPr lang="en-US" altLang="zh-CN"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01394"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pic>
        <p:nvPicPr>
          <p:cNvPr id="368" name="图片 368"/>
          <p:cNvPicPr>
            <a:picLocks noChangeAspect="1" noChangeArrowheads="1"/>
          </p:cNvPicPr>
          <p:nvPr/>
        </p:nvPicPr>
        <p:blipFill>
          <a:blip r:embed="rId4" cstate="print"/>
          <a:srcRect/>
          <a:stretch>
            <a:fillRect/>
          </a:stretch>
        </p:blipFill>
        <p:spPr>
          <a:xfrm>
            <a:off x="1277620" y="1542415"/>
            <a:ext cx="4308475" cy="1402715"/>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102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a:p>
            <a:pPr indent="457200" fontAlgn="auto">
              <a:buClrTx/>
              <a:buSzTx/>
              <a:buNone/>
            </a:pPr>
            <a:r>
              <a:rPr lang="en-US" altLang="zh-CN" sz="1400"/>
              <a:t>                         (a)                           (b)                         (c)</a:t>
            </a:r>
            <a:endParaRPr lang="en-US" altLang="zh-CN" sz="1400"/>
          </a:p>
          <a:p>
            <a:pPr indent="457200" fontAlgn="auto">
              <a:buClrTx/>
              <a:buSzTx/>
              <a:buNone/>
            </a:pPr>
            <a:r>
              <a:rPr lang="zh-CN" altLang="en-US" sz="1400"/>
              <a:t>图</a:t>
            </a:r>
            <a:r>
              <a:rPr lang="en-US" altLang="zh-CN" sz="1400"/>
              <a:t>5.31</a:t>
            </a:r>
            <a:r>
              <a:rPr lang="zh-CN" altLang="en-US" sz="1400"/>
              <a:t>三种带阻滤波器的频率响应函数的图像显示，</a:t>
            </a:r>
            <a:endParaRPr lang="zh-CN" altLang="en-US" sz="1400"/>
          </a:p>
          <a:p>
            <a:pPr indent="457200" fontAlgn="auto">
              <a:buClrTx/>
              <a:buSzTx/>
              <a:buNone/>
            </a:pPr>
            <a:r>
              <a:rPr lang="en-US" altLang="zh-CN" sz="1400"/>
              <a:t>(a) </a:t>
            </a:r>
            <a:r>
              <a:rPr lang="zh-CN" altLang="en-US" sz="1400"/>
              <a:t>理想带阻，</a:t>
            </a:r>
            <a:r>
              <a:rPr lang="en-US" altLang="zh-CN" sz="1400"/>
              <a:t>(b) </a:t>
            </a:r>
            <a:r>
              <a:rPr lang="zh-CN" altLang="en-US" sz="1400"/>
              <a:t>高斯带阻，</a:t>
            </a:r>
            <a:r>
              <a:rPr lang="en-US" altLang="zh-CN" sz="1400"/>
              <a:t>(c) </a:t>
            </a:r>
            <a:r>
              <a:rPr lang="zh-CN" altLang="en-US" sz="1400"/>
              <a:t>巴特沃斯带阻</a:t>
            </a:r>
            <a:endParaRPr lang="zh-CN" altLang="en-US" sz="1400"/>
          </a:p>
          <a:p>
            <a:pPr indent="457200" fontAlgn="auto">
              <a:buClrTx/>
              <a:buSzTx/>
              <a:buNone/>
            </a:pPr>
            <a:r>
              <a:rPr lang="en-US" altLang="zh-CN" sz="1400"/>
              <a:t>                        </a:t>
            </a:r>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0241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10" name="图片 332"/>
          <p:cNvPicPr>
            <a:picLocks noChangeAspect="1" noChangeArrowheads="1"/>
          </p:cNvPicPr>
          <p:nvPr/>
        </p:nvPicPr>
        <p:blipFill>
          <a:blip r:embed="rId3" cstate="print"/>
          <a:srcRect/>
          <a:stretch>
            <a:fillRect/>
          </a:stretch>
        </p:blipFill>
        <p:spPr>
          <a:xfrm>
            <a:off x="1458595" y="1455420"/>
            <a:ext cx="3721928" cy="122400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103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r>
                  <a:rPr lang="zh-CN" altLang="en-US"/>
                  <a:t>带阻和带通滤波之间关系可以通过简单的公式相互转换</a:t>
                </a:r>
                <a:endParaRPr lang="zh-CN" altLang="en-US"/>
              </a:p>
              <a:p>
                <a:pPr indent="457200" fontAlgn="auto">
                  <a:buClrTx/>
                  <a:buSzTx/>
                  <a:buNone/>
                </a:pPr>
                <a:r>
                  <a:rPr lang="en-US" altLang="zh-CN"/>
                  <a:t>                           </a:t>
                </a:r>
                <a:endParaRPr lang="en-US" altLang="zh-CN"/>
              </a:p>
              <a:p>
                <a:pPr indent="457200" fontAlgn="auto">
                  <a:buClrTx/>
                  <a:buSzTx/>
                  <a:buNone/>
                </a:pPr>
                <a:endParaRPr lang="zh-CN" altLang="en-US"/>
              </a:p>
              <a:p>
                <a:pPr indent="457200" fontAlgn="auto">
                  <a:buClrTx/>
                  <a:buSzTx/>
                  <a:buNone/>
                </a:pPr>
                <a:r>
                  <a:rPr lang="zh-CN" altLang="en-US"/>
                  <a:t>式中</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𝐻</m:t>
                        </m:r>
                      </m:e>
                      <m:sub>
                        <m:r>
                          <a:rPr lang="en-US" altLang="zh-CN" i="1">
                            <a:latin typeface="Cambria Math" panose="02040503050406030204" pitchFamily="18" charset="0"/>
                            <a:cs typeface="Cambria Math" panose="02040503050406030204" pitchFamily="18" charset="0"/>
                          </a:rPr>
                          <m:t>𝐵𝑅</m:t>
                        </m:r>
                      </m:sub>
                    </m:sSub>
                  </m:oMath>
                </a14:m>
                <a:r>
                  <a:rPr lang="zh-CN" altLang="en-US"/>
                  <a:t>和</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𝐻</m:t>
                        </m:r>
                      </m:e>
                      <m:sub>
                        <m:r>
                          <a:rPr lang="en-US" altLang="zh-CN" i="1">
                            <a:latin typeface="Cambria Math" panose="02040503050406030204" pitchFamily="18" charset="0"/>
                            <a:cs typeface="Cambria Math" panose="02040503050406030204" pitchFamily="18" charset="0"/>
                          </a:rPr>
                          <m:t>𝐵𝑃</m:t>
                        </m:r>
                      </m:sub>
                    </m:sSub>
                  </m:oMath>
                </a14:m>
                <a:r>
                  <a:rPr lang="zh-CN" altLang="en-US"/>
                  <a:t>分别表示带阻和带通滤波的频率响应函数。</a:t>
                </a: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a:p>
                <a:pPr indent="457200" fontAlgn="auto">
                  <a:buClrTx/>
                  <a:buSzTx/>
                  <a:buNone/>
                </a:pPr>
                <a:r>
                  <a:rPr lang="en-US" altLang="zh-CN" sz="1400"/>
                  <a:t>                  </a:t>
                </a:r>
                <a:endParaRPr lang="en-US" altLang="zh-CN"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03459"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386"/>
          <p:cNvGraphicFramePr>
            <a:graphicFrameLocks noChangeAspect="1"/>
          </p:cNvGraphicFramePr>
          <p:nvPr/>
        </p:nvGraphicFramePr>
        <p:xfrm>
          <a:off x="2300923" y="1998663"/>
          <a:ext cx="2133085" cy="324000"/>
        </p:xfrm>
        <a:graphic>
          <a:graphicData uri="http://schemas.openxmlformats.org/presentationml/2006/ole">
            <mc:AlternateContent xmlns:mc="http://schemas.openxmlformats.org/markup-compatibility/2006">
              <mc:Choice xmlns:v="urn:schemas-microsoft-com:vml" Requires="v">
                <p:oleObj spid="_x0000_s103460" name="" r:id="rId4" imgW="1320165" imgH="215900" progId="Equation.DSMT4">
                  <p:embed/>
                </p:oleObj>
              </mc:Choice>
              <mc:Fallback>
                <p:oleObj name="" r:id="rId4" imgW="1320165" imgH="215900" progId="Equation.DSMT4">
                  <p:embed/>
                  <p:pic>
                    <p:nvPicPr>
                      <p:cNvPr id="0" name="图片 3075"/>
                      <p:cNvPicPr/>
                      <p:nvPr/>
                    </p:nvPicPr>
                    <p:blipFill>
                      <a:blip r:embed="rId5"/>
                      <a:stretch>
                        <a:fillRect/>
                      </a:stretch>
                    </p:blipFill>
                    <p:spPr>
                      <a:xfrm>
                        <a:off x="2300923" y="1998663"/>
                        <a:ext cx="2133085" cy="324000"/>
                      </a:xfrm>
                      <a:prstGeom prst="rect">
                        <a:avLst/>
                      </a:prstGeom>
                      <a:noFill/>
                      <a:ln w="38100">
                        <a:noFill/>
                        <a:miter/>
                      </a:ln>
                    </p:spPr>
                  </p:pic>
                </p:oleObj>
              </mc:Fallback>
            </mc:AlternateContent>
          </a:graphicData>
        </a:graphic>
      </p:graphicFrame>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104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频域增强滤波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a:t>图像处理中，经常需要突出图像的边缘和纹理细节等内容，而这些内容往往是高频成分。可以通过对高频成分进行增强（</a:t>
                </a:r>
                <a:r>
                  <a:rPr lang="en-US" altLang="zh-CN"/>
                  <a:t>High frequency Emphasis</a:t>
                </a:r>
                <a:r>
                  <a:rPr lang="zh-CN" altLang="en-US"/>
                  <a:t>），并适当减弱低频成分的频率响应，以突出高频部分。</a:t>
                </a:r>
                <a:endParaRPr lang="zh-CN" altLang="en-US"/>
              </a:p>
              <a:p>
                <a:pPr indent="457200" fontAlgn="auto">
                  <a:buClrTx/>
                  <a:buSzTx/>
                  <a:buNone/>
                </a:pPr>
                <a:r>
                  <a:rPr lang="zh-CN" altLang="en-US"/>
                  <a:t>数学上可以通过对高通滤波器乘一个倍增系数</a:t>
                </a:r>
                <a14:m>
                  <m:oMath xmlns:m="http://schemas.openxmlformats.org/officeDocument/2006/math">
                    <m:r>
                      <a:rPr lang="en-US" altLang="zh-CN" i="1">
                        <a:latin typeface="Cambria Math" panose="02040503050406030204" pitchFamily="18" charset="0"/>
                        <a:cs typeface="Cambria Math" panose="02040503050406030204" pitchFamily="18" charset="0"/>
                      </a:rPr>
                      <m:t>𝑏</m:t>
                    </m:r>
                    <m:r>
                      <a:rPr lang="en-US" altLang="zh-CN" i="1">
                        <a:latin typeface="Cambria Math" panose="02040503050406030204" pitchFamily="18" charset="0"/>
                        <a:ea typeface="MS Mincho" charset="0"/>
                        <a:cs typeface="Cambria Math" panose="02040503050406030204" pitchFamily="18" charset="0"/>
                      </a:rPr>
                      <m:t>&gt;</m:t>
                    </m:r>
                    <m:r>
                      <a:rPr lang="en-US" altLang="zh-CN" i="1">
                        <a:latin typeface="Cambria Math" panose="02040503050406030204" pitchFamily="18" charset="0"/>
                        <a:ea typeface="MS Mincho" charset="0"/>
                        <a:cs typeface="Cambria Math" panose="02040503050406030204" pitchFamily="18" charset="0"/>
                      </a:rPr>
                      <m:t>1</m:t>
                    </m:r>
                  </m:oMath>
                </a14:m>
                <a:r>
                  <a:rPr lang="zh-CN" altLang="en-US"/>
                  <a:t>，然后加一个常数</a:t>
                </a:r>
                <a14:m>
                  <m:oMath xmlns:m="http://schemas.openxmlformats.org/officeDocument/2006/math">
                    <m:r>
                      <a:rPr lang="en-US" altLang="zh-CN" i="1">
                        <a:latin typeface="Cambria Math" panose="02040503050406030204" pitchFamily="18" charset="0"/>
                        <a:cs typeface="Cambria Math" panose="02040503050406030204" pitchFamily="18" charset="0"/>
                      </a:rPr>
                      <m:t>𝑎</m:t>
                    </m:r>
                  </m:oMath>
                </a14:m>
                <a:r>
                  <a:rPr lang="zh-CN" altLang="en-US"/>
                  <a:t>来实现，如下式</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式中</a:t>
                </a:r>
                <a14:m>
                  <m:oMath xmlns:m="http://schemas.openxmlformats.org/officeDocument/2006/math">
                    <m:r>
                      <a:rPr lang="en-US" altLang="zh-CN" i="1">
                        <a:latin typeface="Cambria Math" panose="02040503050406030204" pitchFamily="18" charset="0"/>
                        <a:cs typeface="Cambria Math" panose="02040503050406030204" pitchFamily="18" charset="0"/>
                      </a:rPr>
                      <m:t>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oMath>
                </a14:m>
                <a:r>
                  <a:rPr lang="zh-CN" altLang="en-US"/>
                  <a:t>，且</a:t>
                </a:r>
                <a14:m>
                  <m:oMath xmlns:m="http://schemas.openxmlformats.org/officeDocument/2006/math">
                    <m:r>
                      <a:rPr lang="en-US" altLang="zh-CN" i="1">
                        <a:latin typeface="Cambria Math" panose="02040503050406030204" pitchFamily="18" charset="0"/>
                        <a:cs typeface="Cambria Math" panose="02040503050406030204" pitchFamily="18" charset="0"/>
                      </a:rPr>
                      <m:t>𝑏</m:t>
                    </m:r>
                    <m:r>
                      <a:rPr lang="en-US" altLang="zh-CN" i="1">
                        <a:latin typeface="Cambria Math" panose="02040503050406030204" pitchFamily="18" charset="0"/>
                        <a:cs typeface="Cambria Math" panose="02040503050406030204" pitchFamily="18" charset="0"/>
                      </a:rPr>
                      <m:t>&gt;</m:t>
                    </m:r>
                    <m:r>
                      <a:rPr lang="en-US" altLang="zh-CN" i="1">
                        <a:latin typeface="Cambria Math" panose="02040503050406030204" pitchFamily="18" charset="0"/>
                        <a:cs typeface="Cambria Math" panose="02040503050406030204" pitchFamily="18" charset="0"/>
                      </a:rPr>
                      <m:t>𝑎</m:t>
                    </m:r>
                  </m:oMath>
                </a14:m>
                <a:r>
                  <a:rPr lang="zh-CN" altLang="en-US"/>
                  <a:t>。</a:t>
                </a:r>
                <a14:m>
                  <m:oMath xmlns:m="http://schemas.openxmlformats.org/officeDocument/2006/math">
                    <m:r>
                      <a:rPr lang="en-US" altLang="zh-CN" i="1">
                        <a:latin typeface="Cambria Math" panose="02040503050406030204" pitchFamily="18" charset="0"/>
                        <a:cs typeface="Cambria Math" panose="02040503050406030204" pitchFamily="18" charset="0"/>
                      </a:rPr>
                      <m:t>𝑎</m:t>
                    </m:r>
                  </m:oMath>
                </a14:m>
                <a:r>
                  <a:rPr lang="zh-CN" altLang="en-US"/>
                  <a:t>的典型值在</a:t>
                </a:r>
                <a:r>
                  <a:rPr lang="en-US" altLang="zh-CN"/>
                  <a:t>0.5</a:t>
                </a:r>
                <a:r>
                  <a:rPr lang="zh-CN" altLang="en-US"/>
                  <a:t>至</a:t>
                </a:r>
                <a:r>
                  <a:rPr lang="en-US" altLang="zh-CN"/>
                  <a:t>0.75</a:t>
                </a:r>
                <a:r>
                  <a:rPr lang="zh-CN" altLang="en-US"/>
                  <a:t>之间，</a:t>
                </a:r>
                <a14:m>
                  <m:oMath xmlns:m="http://schemas.openxmlformats.org/officeDocument/2006/math">
                    <m:r>
                      <a:rPr lang="en-US" altLang="zh-CN" i="1">
                        <a:latin typeface="Cambria Math" panose="02040503050406030204" pitchFamily="18" charset="0"/>
                        <a:cs typeface="Cambria Math" panose="02040503050406030204" pitchFamily="18" charset="0"/>
                      </a:rPr>
                      <m:t>𝑏</m:t>
                    </m:r>
                  </m:oMath>
                </a14:m>
                <a:r>
                  <a:rPr lang="zh-CN" altLang="en-US"/>
                  <a:t>在</a:t>
                </a:r>
                <a:r>
                  <a:rPr lang="en-US" altLang="zh-CN"/>
                  <a:t>1</a:t>
                </a:r>
                <a:r>
                  <a:rPr lang="zh-CN" altLang="en-US"/>
                  <a:t>至</a:t>
                </a:r>
                <a:r>
                  <a:rPr lang="en-US" altLang="zh-CN"/>
                  <a:t>2</a:t>
                </a:r>
                <a:r>
                  <a:rPr lang="zh-CN" altLang="en-US"/>
                  <a:t>之间。</a:t>
                </a: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a:p>
                <a:pPr indent="457200" fontAlgn="auto">
                  <a:buClrTx/>
                  <a:buSzTx/>
                  <a:buNone/>
                </a:pPr>
                <a:r>
                  <a:rPr lang="en-US" altLang="zh-CN" sz="1400"/>
                  <a:t>                  </a:t>
                </a:r>
                <a:endParaRPr lang="en-US" altLang="zh-CN"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b="-4203"/>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04483"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381"/>
          <p:cNvGraphicFramePr>
            <a:graphicFrameLocks noChangeAspect="1"/>
          </p:cNvGraphicFramePr>
          <p:nvPr/>
        </p:nvGraphicFramePr>
        <p:xfrm>
          <a:off x="2223135" y="2922588"/>
          <a:ext cx="2246536" cy="324000"/>
        </p:xfrm>
        <a:graphic>
          <a:graphicData uri="http://schemas.openxmlformats.org/presentationml/2006/ole">
            <mc:AlternateContent xmlns:mc="http://schemas.openxmlformats.org/markup-compatibility/2006">
              <mc:Choice xmlns:v="urn:schemas-microsoft-com:vml" Requires="v">
                <p:oleObj spid="_x0000_s104484" name="" r:id="rId4" imgW="1396365" imgH="215900" progId="Equation.DSMT4">
                  <p:embed/>
                </p:oleObj>
              </mc:Choice>
              <mc:Fallback>
                <p:oleObj name="" r:id="rId4" imgW="1396365" imgH="215900" progId="Equation.DSMT4">
                  <p:embed/>
                  <p:pic>
                    <p:nvPicPr>
                      <p:cNvPr id="0" name="图片 7"/>
                      <p:cNvPicPr/>
                      <p:nvPr/>
                    </p:nvPicPr>
                    <p:blipFill>
                      <a:blip r:embed="rId5"/>
                      <a:stretch>
                        <a:fillRect/>
                      </a:stretch>
                    </p:blipFill>
                    <p:spPr>
                      <a:xfrm>
                        <a:off x="2223135" y="2922588"/>
                        <a:ext cx="2246536" cy="324000"/>
                      </a:xfrm>
                      <a:prstGeom prst="rect">
                        <a:avLst/>
                      </a:prstGeom>
                      <a:noFill/>
                      <a:ln w="38100">
                        <a:noFill/>
                        <a:miter/>
                      </a:ln>
                    </p:spPr>
                  </p:pic>
                </p:oleObj>
              </mc:Fallback>
            </mc:AlternateContent>
          </a:graphicData>
        </a:graphic>
      </p:graphicFrame>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文本框 2"/>
          <p:cNvSpPr txBox="1"/>
          <p:nvPr/>
        </p:nvSpPr>
        <p:spPr>
          <a:xfrm>
            <a:off x="459740" y="104775"/>
            <a:ext cx="1855313" cy="337185"/>
          </a:xfrm>
          <a:prstGeom prst="rect">
            <a:avLst/>
          </a:prstGeom>
          <a:noFill/>
        </p:spPr>
        <p:txBody>
          <a:bodyPr wrap="square" rtlCol="0">
            <a:spAutoFit/>
          </a:bodyPr>
          <a:lstStyle/>
          <a:p>
            <a:pPr algn="ct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开源作业实战</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作业</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345576" y="1654483"/>
            <a:ext cx="6177552" cy="646331"/>
          </a:xfrm>
          <a:prstGeom prst="rect">
            <a:avLst/>
          </a:prstGeom>
          <a:noFill/>
        </p:spPr>
        <p:txBody>
          <a:bodyPr wrap="square" rtlCol="0">
            <a:spAutoFit/>
          </a:bodyPr>
          <a:lstStyle/>
          <a:p>
            <a:r>
              <a:rPr lang="zh-CN" altLang="en-US" dirty="0" smtClean="0"/>
              <a:t>对图像进行频域分析，进行高通和低通频域滤波。</a:t>
            </a:r>
            <a:endParaRPr lang="en-US" altLang="zh-CN" dirty="0" smtClean="0"/>
          </a:p>
          <a:p>
            <a:r>
              <a:rPr lang="zh-CN" altLang="en-US" dirty="0" smtClean="0"/>
              <a:t>（见教材</a:t>
            </a:r>
            <a:r>
              <a:rPr lang="en-US" altLang="zh-CN" dirty="0" smtClean="0"/>
              <a:t>10.2.4</a:t>
            </a:r>
            <a:r>
              <a:rPr lang="zh-CN" altLang="en-US" smtClean="0"/>
              <a: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a:t>
            </a:r>
            <a:endParaRPr lang="en-US" sz="1200" b="1" dirty="0">
              <a:solidFill>
                <a:schemeClr val="tx1"/>
              </a:solidFill>
            </a:endParaRPr>
          </a:p>
        </p:txBody>
      </p:sp>
      <p:sp>
        <p:nvSpPr>
          <p:cNvPr id="4" name="矩形 3"/>
          <p:cNvSpPr/>
          <p:nvPr/>
        </p:nvSpPr>
        <p:spPr>
          <a:xfrm>
            <a:off x="266700" y="589650"/>
            <a:ext cx="2181225"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傅里叶谱的计算</a:t>
            </a:r>
            <a:endParaRPr lang="en-US" alt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22680"/>
                <a:ext cx="5944235" cy="3929380"/>
              </a:xfrm>
              <a:prstGeom prst="rect">
                <a:avLst/>
              </a:prstGeom>
              <a:noFill/>
            </p:spPr>
            <p:txBody>
              <a:bodyPr wrap="square" rtlCol="0">
                <a:spAutoFit/>
              </a:bodyPr>
              <a:lstStyle/>
              <a:p>
                <a:pPr indent="457200" fontAlgn="auto"/>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cos</m:t>
                        </m:r>
                      </m:fName>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𝑘</m:t>
                            </m:r>
                          </m:e>
                          <m:sub>
                            <m:r>
                              <a:rPr lang="en-US" altLang="zh-CN" i="1">
                                <a:latin typeface="Cambria Math" panose="02040503050406030204" pitchFamily="18" charset="0"/>
                                <a:cs typeface="Cambria Math" panose="02040503050406030204" pitchFamily="18" charset="0"/>
                              </a:rPr>
                              <m:t>𝑛</m:t>
                            </m:r>
                          </m:sub>
                        </m:sSub>
                        <m:r>
                          <a:rPr lang="en-US" altLang="zh-CN" i="1">
                            <a:latin typeface="Cambria Math" panose="02040503050406030204" pitchFamily="18" charset="0"/>
                            <a:cs typeface="Cambria Math" panose="02040503050406030204" pitchFamily="18" charset="0"/>
                          </a:rPr>
                          <m:t>𝑥</m:t>
                        </m:r>
                      </m:e>
                    </m:func>
                    <m:r>
                      <a:rPr lang="en-US" altLang="zh-CN" i="1">
                        <a:latin typeface="Cambria Math" panose="02040503050406030204" pitchFamily="18" charset="0"/>
                        <a:ea typeface="MS Mincho" charset="0"/>
                        <a:cs typeface="Cambria Math" panose="02040503050406030204" pitchFamily="18" charset="0"/>
                      </a:rPr>
                      <m:t>}</m:t>
                    </m:r>
                  </m:oMath>
                </a14:m>
                <a:r>
                  <a:rPr lang="zh-CN" altLang="en-US"/>
                  <a:t>和</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sin</m:t>
                        </m:r>
                      </m:fName>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𝑘</m:t>
                            </m:r>
                          </m:e>
                          <m:sub>
                            <m:r>
                              <a:rPr lang="en-US" altLang="zh-CN" i="1">
                                <a:latin typeface="Cambria Math" panose="02040503050406030204" pitchFamily="18" charset="0"/>
                                <a:cs typeface="Cambria Math" panose="02040503050406030204" pitchFamily="18" charset="0"/>
                              </a:rPr>
                              <m:t>𝑛</m:t>
                            </m:r>
                          </m:sub>
                        </m:sSub>
                        <m:r>
                          <a:rPr lang="en-US" altLang="zh-CN" i="1">
                            <a:latin typeface="Cambria Math" panose="02040503050406030204" pitchFamily="18" charset="0"/>
                            <a:cs typeface="Cambria Math" panose="02040503050406030204" pitchFamily="18" charset="0"/>
                          </a:rPr>
                          <m:t>𝑥</m:t>
                        </m:r>
                      </m:e>
                    </m:func>
                    <m:r>
                      <a:rPr lang="en-US" altLang="zh-CN" i="1">
                        <a:latin typeface="Cambria Math" panose="02040503050406030204" pitchFamily="18" charset="0"/>
                        <a:ea typeface="MS Mincho" charset="0"/>
                        <a:cs typeface="Cambria Math" panose="02040503050406030204" pitchFamily="18" charset="0"/>
                      </a:rPr>
                      <m:t>}</m:t>
                    </m:r>
                  </m:oMath>
                </a14:m>
                <a:r>
                  <a:rPr lang="zh-CN" altLang="en-US"/>
                  <a:t>都具备正交性，且构成正交基，可以如下公式计算：</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𝑘</m:t>
                          </m:r>
                        </m:e>
                        <m:sub>
                          <m:r>
                            <a:rPr lang="en-US" altLang="zh-CN" i="1">
                              <a:latin typeface="Cambria Math" panose="02040503050406030204" pitchFamily="18" charset="0"/>
                              <a:cs typeface="Cambria Math" panose="02040503050406030204" pitchFamily="18" charset="0"/>
                            </a:rPr>
                            <m:t>𝑛</m:t>
                          </m:r>
                        </m:sub>
                      </m:sSub>
                      <m:r>
                        <a:rPr lang="en-US" altLang="zh-CN" i="1">
                          <a:latin typeface="Cambria Math" panose="02040503050406030204" pitchFamily="18" charset="0"/>
                          <a:ea typeface="MS Mincho"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MS Mincho" charset="0"/>
                              <a:cs typeface="Cambria Math" panose="02040503050406030204" pitchFamily="18" charset="0"/>
                            </a:rPr>
                            <m:t>2</m:t>
                          </m:r>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cs typeface="Cambria Math" panose="02040503050406030204" pitchFamily="18" charset="0"/>
                            </a:rPr>
                            <m:t>𝑛</m:t>
                          </m:r>
                        </m:num>
                        <m:den>
                          <m:r>
                            <a:rPr lang="en-US" altLang="zh-CN" i="1">
                              <a:latin typeface="Cambria Math" panose="02040503050406030204" pitchFamily="18" charset="0"/>
                              <a:cs typeface="Cambria Math" panose="02040503050406030204" pitchFamily="18" charset="0"/>
                            </a:rPr>
                            <m:t>𝑇</m:t>
                          </m:r>
                        </m:den>
                      </m:f>
                    </m:oMath>
                  </m:oMathPara>
                </a14:m>
                <a:endParaRPr lang="zh-CN" altLang="en-US"/>
              </a:p>
              <a:p>
                <a:pPr indent="457200" fontAlgn="auto"/>
                <a:endParaRPr lang="zh-CN" altLang="en-US"/>
              </a:p>
              <a:p>
                <a:pPr indent="457200" fontAlgn="auto"/>
                <a:r>
                  <a:rPr lang="zh-CN" altLang="en-US"/>
                  <a:t>计算每一个傅里叶系数时，其积分区间是全周期区间的，即与全部的信号内容相关，不具备局部性，这是傅里叶分析不足的地方。</a:t>
                </a:r>
                <a:endParaRPr lang="zh-CN" altLang="en-US"/>
              </a:p>
              <a:p>
                <a:pPr indent="457200" fontAlgn="auto"/>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22680"/>
                <a:ext cx="5944235" cy="392938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220"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700"/>
          <p:cNvGraphicFramePr>
            <a:graphicFrameLocks noChangeAspect="1"/>
          </p:cNvGraphicFramePr>
          <p:nvPr/>
        </p:nvGraphicFramePr>
        <p:xfrm>
          <a:off x="1572895" y="1807845"/>
          <a:ext cx="3870325" cy="567055"/>
        </p:xfrm>
        <a:graphic>
          <a:graphicData uri="http://schemas.openxmlformats.org/presentationml/2006/ole">
            <mc:AlternateContent xmlns:mc="http://schemas.openxmlformats.org/markup-compatibility/2006">
              <mc:Choice xmlns:v="urn:schemas-microsoft-com:vml" Requires="v">
                <p:oleObj spid="_x0000_s7221" name="" r:id="rId4" imgW="2222500" imgH="342900" progId="Equation.DSMT4">
                  <p:embed/>
                </p:oleObj>
              </mc:Choice>
              <mc:Fallback>
                <p:oleObj name="" r:id="rId4" imgW="2222500" imgH="342900" progId="Equation.DSMT4">
                  <p:embed/>
                  <p:pic>
                    <p:nvPicPr>
                      <p:cNvPr id="0" name="图片 3075"/>
                      <p:cNvPicPr/>
                      <p:nvPr/>
                    </p:nvPicPr>
                    <p:blipFill>
                      <a:blip r:embed="rId5"/>
                      <a:stretch>
                        <a:fillRect/>
                      </a:stretch>
                    </p:blipFill>
                    <p:spPr>
                      <a:xfrm>
                        <a:off x="1572895" y="1807845"/>
                        <a:ext cx="3870325" cy="567055"/>
                      </a:xfrm>
                      <a:prstGeom prst="rect">
                        <a:avLst/>
                      </a:prstGeom>
                      <a:noFill/>
                      <a:ln w="38100">
                        <a:noFill/>
                        <a:miter/>
                      </a:ln>
                    </p:spPr>
                  </p:pic>
                </p:oleObj>
              </mc:Fallback>
            </mc:AlternateContent>
          </a:graphicData>
        </a:graphic>
      </p:graphicFrame>
      <p:graphicFrame>
        <p:nvGraphicFramePr>
          <p:cNvPr id="10" name="对象 -2147481699"/>
          <p:cNvGraphicFramePr>
            <a:graphicFrameLocks noChangeAspect="1"/>
          </p:cNvGraphicFramePr>
          <p:nvPr/>
        </p:nvGraphicFramePr>
        <p:xfrm>
          <a:off x="1572895" y="2374900"/>
          <a:ext cx="3950335" cy="559435"/>
        </p:xfrm>
        <a:graphic>
          <a:graphicData uri="http://schemas.openxmlformats.org/presentationml/2006/ole">
            <mc:AlternateContent xmlns:mc="http://schemas.openxmlformats.org/markup-compatibility/2006">
              <mc:Choice xmlns:v="urn:schemas-microsoft-com:vml" Requires="v">
                <p:oleObj spid="_x0000_s7222" name="" r:id="rId6" imgW="2197100" imgH="342900" progId="Equation.DSMT4">
                  <p:embed/>
                </p:oleObj>
              </mc:Choice>
              <mc:Fallback>
                <p:oleObj name="" r:id="rId6" imgW="2197100" imgH="342900" progId="Equation.DSMT4">
                  <p:embed/>
                  <p:pic>
                    <p:nvPicPr>
                      <p:cNvPr id="0" name="图片 7"/>
                      <p:cNvPicPr/>
                      <p:nvPr/>
                    </p:nvPicPr>
                    <p:blipFill>
                      <a:blip r:embed="rId7"/>
                      <a:stretch>
                        <a:fillRect/>
                      </a:stretch>
                    </p:blipFill>
                    <p:spPr>
                      <a:xfrm>
                        <a:off x="1572895" y="2374900"/>
                        <a:ext cx="3950335" cy="559435"/>
                      </a:xfrm>
                      <a:prstGeom prst="rect">
                        <a:avLst/>
                      </a:prstGeom>
                      <a:noFill/>
                      <a:ln w="38100">
                        <a:noFill/>
                        <a:miter/>
                      </a:ln>
                    </p:spPr>
                  </p:pic>
                </p:oleObj>
              </mc:Fallback>
            </mc:AlternateContent>
          </a:graphicData>
        </a:graphic>
      </p:graphicFrame>
      <p:sp>
        <p:nvSpPr>
          <p:cNvPr id="12" name="文本框 11"/>
          <p:cNvSpPr txBox="1"/>
          <p:nvPr/>
        </p:nvSpPr>
        <p:spPr>
          <a:xfrm>
            <a:off x="459946" y="104707"/>
            <a:ext cx="2081413" cy="829945"/>
          </a:xfrm>
          <a:prstGeom prst="rect">
            <a:avLst/>
          </a:prstGeom>
          <a:noFill/>
        </p:spPr>
        <p:txBody>
          <a:bodyPr wrap="square" rtlCol="0">
            <a:spAutoFit/>
          </a:bodyPr>
          <a:lstStyle/>
          <a:p>
            <a:pPr algn="ct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傅里叶级数</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a:p>
            <a:pPr algn="ct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复数形式傅里叶级数</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利用复数表示，傅里叶级数可以表达为更为简洁的复函数的级数形式</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其中</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244"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95"/>
          <p:cNvGraphicFramePr>
            <a:graphicFrameLocks noChangeAspect="1"/>
          </p:cNvGraphicFramePr>
          <p:nvPr/>
        </p:nvGraphicFramePr>
        <p:xfrm>
          <a:off x="2680335" y="1875790"/>
          <a:ext cx="1553210" cy="588010"/>
        </p:xfrm>
        <a:graphic>
          <a:graphicData uri="http://schemas.openxmlformats.org/presentationml/2006/ole">
            <mc:AlternateContent xmlns:mc="http://schemas.openxmlformats.org/markup-compatibility/2006">
              <mc:Choice xmlns:v="urn:schemas-microsoft-com:vml" Requires="v">
                <p:oleObj spid="_x0000_s8245" name="" r:id="rId3" imgW="965200" imgH="368300" progId="Equation.DSMT4">
                  <p:embed/>
                </p:oleObj>
              </mc:Choice>
              <mc:Fallback>
                <p:oleObj name="" r:id="rId3" imgW="965200" imgH="368300" progId="Equation.DSMT4">
                  <p:embed/>
                  <p:pic>
                    <p:nvPicPr>
                      <p:cNvPr id="0" name="图片 3075"/>
                      <p:cNvPicPr/>
                      <p:nvPr/>
                    </p:nvPicPr>
                    <p:blipFill>
                      <a:blip r:embed="rId4"/>
                      <a:stretch>
                        <a:fillRect/>
                      </a:stretch>
                    </p:blipFill>
                    <p:spPr>
                      <a:xfrm>
                        <a:off x="2680335" y="1875790"/>
                        <a:ext cx="1553210" cy="588010"/>
                      </a:xfrm>
                      <a:prstGeom prst="rect">
                        <a:avLst/>
                      </a:prstGeom>
                      <a:noFill/>
                      <a:ln w="38100">
                        <a:noFill/>
                        <a:miter/>
                      </a:ln>
                    </p:spPr>
                  </p:pic>
                </p:oleObj>
              </mc:Fallback>
            </mc:AlternateContent>
          </a:graphicData>
        </a:graphic>
      </p:graphicFrame>
      <p:graphicFrame>
        <p:nvGraphicFramePr>
          <p:cNvPr id="10" name="对象 -2147481694"/>
          <p:cNvGraphicFramePr>
            <a:graphicFrameLocks noChangeAspect="1"/>
          </p:cNvGraphicFramePr>
          <p:nvPr/>
        </p:nvGraphicFramePr>
        <p:xfrm>
          <a:off x="2374900" y="3016250"/>
          <a:ext cx="2300605" cy="505460"/>
        </p:xfrm>
        <a:graphic>
          <a:graphicData uri="http://schemas.openxmlformats.org/presentationml/2006/ole">
            <mc:AlternateContent xmlns:mc="http://schemas.openxmlformats.org/markup-compatibility/2006">
              <mc:Choice xmlns:v="urn:schemas-microsoft-com:vml" Requires="v">
                <p:oleObj spid="_x0000_s8246" name="" r:id="rId5" imgW="1409065" imgH="342900" progId="Equation.DSMT4">
                  <p:embed/>
                </p:oleObj>
              </mc:Choice>
              <mc:Fallback>
                <p:oleObj name="" r:id="rId5" imgW="1409065" imgH="342900" progId="Equation.DSMT4">
                  <p:embed/>
                  <p:pic>
                    <p:nvPicPr>
                      <p:cNvPr id="0" name="图片 5"/>
                      <p:cNvPicPr/>
                      <p:nvPr/>
                    </p:nvPicPr>
                    <p:blipFill>
                      <a:blip r:embed="rId6"/>
                      <a:stretch>
                        <a:fillRect/>
                      </a:stretch>
                    </p:blipFill>
                    <p:spPr>
                      <a:xfrm>
                        <a:off x="2374900" y="3016250"/>
                        <a:ext cx="2300605" cy="505460"/>
                      </a:xfrm>
                      <a:prstGeom prst="rect">
                        <a:avLst/>
                      </a:prstGeom>
                      <a:noFill/>
                      <a:ln w="38100">
                        <a:noFill/>
                        <a:miter/>
                      </a:ln>
                    </p:spPr>
                  </p:pic>
                </p:oleObj>
              </mc:Fallback>
            </mc:AlternateContent>
          </a:graphicData>
        </a:graphic>
      </p:graphicFrame>
      <p:sp>
        <p:nvSpPr>
          <p:cNvPr id="11" name="文本框 10"/>
          <p:cNvSpPr txBox="1"/>
          <p:nvPr/>
        </p:nvSpPr>
        <p:spPr>
          <a:xfrm>
            <a:off x="459946" y="104707"/>
            <a:ext cx="2081413" cy="829945"/>
          </a:xfrm>
          <a:prstGeom prst="rect">
            <a:avLst/>
          </a:prstGeom>
          <a:noFill/>
        </p:spPr>
        <p:txBody>
          <a:bodyPr wrap="square" rtlCol="0">
            <a:spAutoFit/>
          </a:bodyPr>
          <a:lstStyle/>
          <a:p>
            <a:pPr algn="ct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傅里叶级数</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a:p>
            <a:pPr algn="ct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复数形式傅里叶级数</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注意到</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由三角函数基本性质</a:t>
            </a:r>
            <a:endParaRPr lang="zh-CN" altLang="en-US"/>
          </a:p>
          <a:p>
            <a:pPr indent="457200" fontAlgn="auto"/>
            <a:endParaRPr lang="zh-CN" altLang="en-US"/>
          </a:p>
          <a:p>
            <a:pPr indent="457200" fontAlgn="auto"/>
            <a:endParaRPr lang="zh-CN" altLang="en-US"/>
          </a:p>
          <a:p>
            <a:pPr indent="457200" fontAlgn="auto"/>
            <a:r>
              <a:rPr lang="zh-CN" altLang="en-US"/>
              <a:t>其中</a:t>
            </a:r>
            <a:r>
              <a:rPr lang="en-US" altLang="zh-CN"/>
              <a:t>                               </a:t>
            </a:r>
            <a:r>
              <a:rPr lang="zh-CN" altLang="en-US"/>
              <a:t>，</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30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93"/>
          <p:cNvGraphicFramePr>
            <a:graphicFrameLocks noChangeAspect="1"/>
          </p:cNvGraphicFramePr>
          <p:nvPr/>
        </p:nvGraphicFramePr>
        <p:xfrm>
          <a:off x="266700" y="1804670"/>
          <a:ext cx="6407785" cy="1071880"/>
        </p:xfrm>
        <a:graphic>
          <a:graphicData uri="http://schemas.openxmlformats.org/presentationml/2006/ole">
            <mc:AlternateContent xmlns:mc="http://schemas.openxmlformats.org/markup-compatibility/2006">
              <mc:Choice xmlns:v="urn:schemas-microsoft-com:vml" Requires="v">
                <p:oleObj spid="_x0000_s9303" name="" r:id="rId3" imgW="4495800" imgH="749300" progId="Equation.DSMT4">
                  <p:embed/>
                </p:oleObj>
              </mc:Choice>
              <mc:Fallback>
                <p:oleObj name="" r:id="rId3" imgW="4495800" imgH="749300" progId="Equation.DSMT4">
                  <p:embed/>
                  <p:pic>
                    <p:nvPicPr>
                      <p:cNvPr id="0" name="图片 3075"/>
                      <p:cNvPicPr/>
                      <p:nvPr/>
                    </p:nvPicPr>
                    <p:blipFill>
                      <a:blip r:embed="rId4"/>
                      <a:stretch>
                        <a:fillRect/>
                      </a:stretch>
                    </p:blipFill>
                    <p:spPr>
                      <a:xfrm>
                        <a:off x="266700" y="1804670"/>
                        <a:ext cx="6407785" cy="1071880"/>
                      </a:xfrm>
                      <a:prstGeom prst="rect">
                        <a:avLst/>
                      </a:prstGeom>
                      <a:noFill/>
                      <a:ln w="38100">
                        <a:noFill/>
                        <a:miter/>
                      </a:ln>
                    </p:spPr>
                  </p:pic>
                </p:oleObj>
              </mc:Fallback>
            </mc:AlternateContent>
          </a:graphicData>
        </a:graphic>
      </p:graphicFrame>
      <p:graphicFrame>
        <p:nvGraphicFramePr>
          <p:cNvPr id="10" name="对象 -2147481692"/>
          <p:cNvGraphicFramePr>
            <a:graphicFrameLocks noChangeAspect="1"/>
          </p:cNvGraphicFramePr>
          <p:nvPr/>
        </p:nvGraphicFramePr>
        <p:xfrm>
          <a:off x="1584008" y="3703003"/>
          <a:ext cx="3998612" cy="360000"/>
        </p:xfrm>
        <a:graphic>
          <a:graphicData uri="http://schemas.openxmlformats.org/presentationml/2006/ole">
            <mc:AlternateContent xmlns:mc="http://schemas.openxmlformats.org/markup-compatibility/2006">
              <mc:Choice xmlns:v="urn:schemas-microsoft-com:vml" Requires="v">
                <p:oleObj spid="_x0000_s9304" name="" r:id="rId5" imgW="2247900" imgH="215900" progId="Equation.DSMT4">
                  <p:embed/>
                </p:oleObj>
              </mc:Choice>
              <mc:Fallback>
                <p:oleObj name="" r:id="rId5" imgW="2247900" imgH="215900" progId="Equation.DSMT4">
                  <p:embed/>
                  <p:pic>
                    <p:nvPicPr>
                      <p:cNvPr id="0" name="图片 7"/>
                      <p:cNvPicPr/>
                      <p:nvPr/>
                    </p:nvPicPr>
                    <p:blipFill>
                      <a:blip r:embed="rId6"/>
                      <a:stretch>
                        <a:fillRect/>
                      </a:stretch>
                    </p:blipFill>
                    <p:spPr>
                      <a:xfrm>
                        <a:off x="1584008" y="3703003"/>
                        <a:ext cx="3998612" cy="360000"/>
                      </a:xfrm>
                      <a:prstGeom prst="rect">
                        <a:avLst/>
                      </a:prstGeom>
                      <a:noFill/>
                      <a:ln w="38100">
                        <a:noFill/>
                        <a:miter/>
                      </a:ln>
                    </p:spPr>
                  </p:pic>
                </p:oleObj>
              </mc:Fallback>
            </mc:AlternateContent>
          </a:graphicData>
        </a:graphic>
      </p:graphicFrame>
      <p:graphicFrame>
        <p:nvGraphicFramePr>
          <p:cNvPr id="12" name="对象 -2147481691"/>
          <p:cNvGraphicFramePr>
            <a:graphicFrameLocks noChangeAspect="1"/>
          </p:cNvGraphicFramePr>
          <p:nvPr/>
        </p:nvGraphicFramePr>
        <p:xfrm>
          <a:off x="1584325" y="4129723"/>
          <a:ext cx="1458201" cy="396000"/>
        </p:xfrm>
        <a:graphic>
          <a:graphicData uri="http://schemas.openxmlformats.org/presentationml/2006/ole">
            <mc:AlternateContent xmlns:mc="http://schemas.openxmlformats.org/markup-compatibility/2006">
              <mc:Choice xmlns:v="urn:schemas-microsoft-com:vml" Requires="v">
                <p:oleObj spid="_x0000_s9305" name="" r:id="rId7" imgW="1054100" imgH="279400" progId="Equation.DSMT4">
                  <p:embed/>
                </p:oleObj>
              </mc:Choice>
              <mc:Fallback>
                <p:oleObj name="" r:id="rId7" imgW="1054100" imgH="279400" progId="Equation.DSMT4">
                  <p:embed/>
                  <p:pic>
                    <p:nvPicPr>
                      <p:cNvPr id="0" name="图片 8"/>
                      <p:cNvPicPr/>
                      <p:nvPr/>
                    </p:nvPicPr>
                    <p:blipFill>
                      <a:blip r:embed="rId8"/>
                      <a:stretch>
                        <a:fillRect/>
                      </a:stretch>
                    </p:blipFill>
                    <p:spPr>
                      <a:xfrm>
                        <a:off x="1584325" y="4129723"/>
                        <a:ext cx="1458201" cy="396000"/>
                      </a:xfrm>
                      <a:prstGeom prst="rect">
                        <a:avLst/>
                      </a:prstGeom>
                      <a:noFill/>
                      <a:ln w="38100">
                        <a:noFill/>
                        <a:miter/>
                      </a:ln>
                    </p:spPr>
                  </p:pic>
                </p:oleObj>
              </mc:Fallback>
            </mc:AlternateContent>
          </a:graphicData>
        </a:graphic>
      </p:graphicFrame>
      <p:graphicFrame>
        <p:nvGraphicFramePr>
          <p:cNvPr id="14" name="对象 -2147481690"/>
          <p:cNvGraphicFramePr>
            <a:graphicFrameLocks noChangeAspect="1"/>
          </p:cNvGraphicFramePr>
          <p:nvPr/>
        </p:nvGraphicFramePr>
        <p:xfrm>
          <a:off x="3485198" y="4091305"/>
          <a:ext cx="1051536" cy="540000"/>
        </p:xfrm>
        <a:graphic>
          <a:graphicData uri="http://schemas.openxmlformats.org/presentationml/2006/ole">
            <mc:AlternateContent xmlns:mc="http://schemas.openxmlformats.org/markup-compatibility/2006">
              <mc:Choice xmlns:v="urn:schemas-microsoft-com:vml" Requires="v">
                <p:oleObj spid="_x0000_s9306" name="" r:id="rId9" imgW="825500" imgH="419100" progId="Equation.DSMT4">
                  <p:embed/>
                </p:oleObj>
              </mc:Choice>
              <mc:Fallback>
                <p:oleObj name="" r:id="rId9" imgW="825500" imgH="419100" progId="Equation.DSMT4">
                  <p:embed/>
                  <p:pic>
                    <p:nvPicPr>
                      <p:cNvPr id="0" name="图片 12"/>
                      <p:cNvPicPr/>
                      <p:nvPr/>
                    </p:nvPicPr>
                    <p:blipFill>
                      <a:blip r:embed="rId10"/>
                      <a:stretch>
                        <a:fillRect/>
                      </a:stretch>
                    </p:blipFill>
                    <p:spPr>
                      <a:xfrm>
                        <a:off x="3485198" y="4091305"/>
                        <a:ext cx="1051536" cy="540000"/>
                      </a:xfrm>
                      <a:prstGeom prst="rect">
                        <a:avLst/>
                      </a:prstGeom>
                      <a:noFill/>
                      <a:ln w="38100">
                        <a:noFill/>
                        <a:miter/>
                      </a:ln>
                    </p:spPr>
                  </p:pic>
                </p:oleObj>
              </mc:Fallback>
            </mc:AlternateContent>
          </a:graphicData>
        </a:graphic>
      </p:graphicFrame>
      <p:sp>
        <p:nvSpPr>
          <p:cNvPr id="13" name="文本框 12"/>
          <p:cNvSpPr txBox="1"/>
          <p:nvPr/>
        </p:nvSpPr>
        <p:spPr>
          <a:xfrm>
            <a:off x="459946" y="104707"/>
            <a:ext cx="2081413" cy="829945"/>
          </a:xfrm>
          <a:prstGeom prst="rect">
            <a:avLst/>
          </a:prstGeom>
          <a:noFill/>
        </p:spPr>
        <p:txBody>
          <a:bodyPr wrap="square" rtlCol="0">
            <a:spAutoFit/>
          </a:bodyPr>
          <a:lstStyle/>
          <a:p>
            <a:pPr algn="ct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傅里叶级数</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a:p>
            <a:pPr algn="ct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复数形式傅里叶级数</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利用复数的性质，即欧拉恒等式</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则</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en-US" altLang="zh-CN"/>
              <a:t>                                 </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029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88"/>
          <p:cNvGraphicFramePr>
            <a:graphicFrameLocks noChangeAspect="1"/>
          </p:cNvGraphicFramePr>
          <p:nvPr/>
        </p:nvGraphicFramePr>
        <p:xfrm>
          <a:off x="2725420" y="1510665"/>
          <a:ext cx="1734261" cy="1260000"/>
        </p:xfrm>
        <a:graphic>
          <a:graphicData uri="http://schemas.openxmlformats.org/presentationml/2006/ole">
            <mc:AlternateContent xmlns:mc="http://schemas.openxmlformats.org/markup-compatibility/2006">
              <mc:Choice xmlns:v="urn:schemas-microsoft-com:vml" Requires="v">
                <p:oleObj spid="_x0000_s10293" name="" r:id="rId3" imgW="1397000" imgH="1028700" progId="Equation.DSMT4">
                  <p:embed/>
                </p:oleObj>
              </mc:Choice>
              <mc:Fallback>
                <p:oleObj name="" r:id="rId3" imgW="1397000" imgH="1028700" progId="Equation.DSMT4">
                  <p:embed/>
                  <p:pic>
                    <p:nvPicPr>
                      <p:cNvPr id="0" name="图片 3075"/>
                      <p:cNvPicPr/>
                      <p:nvPr/>
                    </p:nvPicPr>
                    <p:blipFill>
                      <a:blip r:embed="rId4"/>
                      <a:stretch>
                        <a:fillRect/>
                      </a:stretch>
                    </p:blipFill>
                    <p:spPr>
                      <a:xfrm>
                        <a:off x="2725420" y="1510665"/>
                        <a:ext cx="1734261" cy="1260000"/>
                      </a:xfrm>
                      <a:prstGeom prst="rect">
                        <a:avLst/>
                      </a:prstGeom>
                      <a:noFill/>
                      <a:ln w="38100">
                        <a:noFill/>
                        <a:miter/>
                      </a:ln>
                    </p:spPr>
                  </p:pic>
                </p:oleObj>
              </mc:Fallback>
            </mc:AlternateContent>
          </a:graphicData>
        </a:graphic>
      </p:graphicFrame>
      <p:graphicFrame>
        <p:nvGraphicFramePr>
          <p:cNvPr id="10" name="对象 -2147481687"/>
          <p:cNvGraphicFramePr>
            <a:graphicFrameLocks noChangeAspect="1"/>
          </p:cNvGraphicFramePr>
          <p:nvPr/>
        </p:nvGraphicFramePr>
        <p:xfrm>
          <a:off x="1210945" y="3322638"/>
          <a:ext cx="4763161" cy="468000"/>
        </p:xfrm>
        <a:graphic>
          <a:graphicData uri="http://schemas.openxmlformats.org/presentationml/2006/ole">
            <mc:AlternateContent xmlns:mc="http://schemas.openxmlformats.org/markup-compatibility/2006">
              <mc:Choice xmlns:v="urn:schemas-microsoft-com:vml" Requires="v">
                <p:oleObj spid="_x0000_s10294" name="" r:id="rId5" imgW="3416300" imgH="342900" progId="Equation.DSMT4">
                  <p:embed/>
                </p:oleObj>
              </mc:Choice>
              <mc:Fallback>
                <p:oleObj name="" r:id="rId5" imgW="3416300" imgH="342900" progId="Equation.DSMT4">
                  <p:embed/>
                  <p:pic>
                    <p:nvPicPr>
                      <p:cNvPr id="0" name="图片 5"/>
                      <p:cNvPicPr/>
                      <p:nvPr/>
                    </p:nvPicPr>
                    <p:blipFill>
                      <a:blip r:embed="rId6"/>
                      <a:stretch>
                        <a:fillRect/>
                      </a:stretch>
                    </p:blipFill>
                    <p:spPr>
                      <a:xfrm>
                        <a:off x="1210945" y="3322638"/>
                        <a:ext cx="4763161" cy="468000"/>
                      </a:xfrm>
                      <a:prstGeom prst="rect">
                        <a:avLst/>
                      </a:prstGeom>
                      <a:noFill/>
                      <a:ln w="38100">
                        <a:noFill/>
                        <a:miter/>
                      </a:ln>
                    </p:spPr>
                  </p:pic>
                </p:oleObj>
              </mc:Fallback>
            </mc:AlternateContent>
          </a:graphicData>
        </a:graphic>
      </p:graphicFrame>
      <p:sp>
        <p:nvSpPr>
          <p:cNvPr id="11" name="文本框 10"/>
          <p:cNvSpPr txBox="1"/>
          <p:nvPr/>
        </p:nvSpPr>
        <p:spPr>
          <a:xfrm>
            <a:off x="459946" y="104707"/>
            <a:ext cx="2081413" cy="829945"/>
          </a:xfrm>
          <a:prstGeom prst="rect">
            <a:avLst/>
          </a:prstGeom>
          <a:noFill/>
        </p:spPr>
        <p:txBody>
          <a:bodyPr wrap="square" rtlCol="0">
            <a:spAutoFit/>
          </a:bodyPr>
          <a:lstStyle/>
          <a:p>
            <a:pPr algn="ct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傅里叶级数</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a:p>
            <a:pPr algn="ct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a:solidFill>
                  <a:srgbClr val="000066"/>
                </a:solidFill>
                <a:latin typeface="微软雅黑" panose="020B0503020204020204" pitchFamily="34" charset="-122"/>
                <a:ea typeface="微软雅黑" panose="020B0503020204020204" pitchFamily="34" charset="-122"/>
                <a:sym typeface="+mn-ea"/>
              </a:rPr>
              <a:t>复数形式傅里叶级数</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复数形式傅里叶级数</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这样</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代入可得</a:t>
            </a:r>
            <a:endParaRPr lang="zh-CN" altLang="en-US"/>
          </a:p>
          <a:p>
            <a:pPr indent="457200" fontAlgn="auto"/>
            <a:r>
              <a:rPr lang="en-US" altLang="zh-CN"/>
              <a:t>                                 </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131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86"/>
          <p:cNvGraphicFramePr>
            <a:graphicFrameLocks noChangeAspect="1"/>
          </p:cNvGraphicFramePr>
          <p:nvPr/>
        </p:nvGraphicFramePr>
        <p:xfrm>
          <a:off x="1803400" y="1469390"/>
          <a:ext cx="3818939" cy="1476000"/>
        </p:xfrm>
        <a:graphic>
          <a:graphicData uri="http://schemas.openxmlformats.org/presentationml/2006/ole">
            <mc:AlternateContent xmlns:mc="http://schemas.openxmlformats.org/markup-compatibility/2006">
              <mc:Choice xmlns:v="urn:schemas-microsoft-com:vml" Requires="v">
                <p:oleObj spid="_x0000_s11317" name="" r:id="rId3" imgW="2857500" imgH="1104900" progId="Equation.DSMT4">
                  <p:embed/>
                </p:oleObj>
              </mc:Choice>
              <mc:Fallback>
                <p:oleObj name="" r:id="rId3" imgW="2857500" imgH="1104900" progId="Equation.DSMT4">
                  <p:embed/>
                  <p:pic>
                    <p:nvPicPr>
                      <p:cNvPr id="0" name="图片 3075"/>
                      <p:cNvPicPr/>
                      <p:nvPr/>
                    </p:nvPicPr>
                    <p:blipFill>
                      <a:blip r:embed="rId4"/>
                      <a:stretch>
                        <a:fillRect/>
                      </a:stretch>
                    </p:blipFill>
                    <p:spPr>
                      <a:xfrm>
                        <a:off x="1803400" y="1469390"/>
                        <a:ext cx="3818939" cy="1476000"/>
                      </a:xfrm>
                      <a:prstGeom prst="rect">
                        <a:avLst/>
                      </a:prstGeom>
                      <a:noFill/>
                      <a:ln w="38100">
                        <a:noFill/>
                        <a:miter/>
                      </a:ln>
                    </p:spPr>
                  </p:pic>
                </p:oleObj>
              </mc:Fallback>
            </mc:AlternateContent>
          </a:graphicData>
        </a:graphic>
      </p:graphicFrame>
      <p:graphicFrame>
        <p:nvGraphicFramePr>
          <p:cNvPr id="10" name="对象 -2147481683"/>
          <p:cNvGraphicFramePr>
            <a:graphicFrameLocks noChangeAspect="1"/>
          </p:cNvGraphicFramePr>
          <p:nvPr/>
        </p:nvGraphicFramePr>
        <p:xfrm>
          <a:off x="1308735" y="3456305"/>
          <a:ext cx="4635500" cy="1367790"/>
        </p:xfrm>
        <a:graphic>
          <a:graphicData uri="http://schemas.openxmlformats.org/presentationml/2006/ole">
            <mc:AlternateContent xmlns:mc="http://schemas.openxmlformats.org/markup-compatibility/2006">
              <mc:Choice xmlns:v="urn:schemas-microsoft-com:vml" Requires="v">
                <p:oleObj spid="_x0000_s11318" name="" r:id="rId5" imgW="3327400" imgH="1016000" progId="Equation.DSMT4">
                  <p:embed/>
                </p:oleObj>
              </mc:Choice>
              <mc:Fallback>
                <p:oleObj name="" r:id="rId5" imgW="3327400" imgH="1016000" progId="Equation.DSMT4">
                  <p:embed/>
                  <p:pic>
                    <p:nvPicPr>
                      <p:cNvPr id="0" name="图片 7"/>
                      <p:cNvPicPr/>
                      <p:nvPr/>
                    </p:nvPicPr>
                    <p:blipFill>
                      <a:blip r:embed="rId6"/>
                      <a:stretch>
                        <a:fillRect/>
                      </a:stretch>
                    </p:blipFill>
                    <p:spPr>
                      <a:xfrm>
                        <a:off x="1308735" y="3456305"/>
                        <a:ext cx="4635500" cy="1367790"/>
                      </a:xfrm>
                      <a:prstGeom prst="rect">
                        <a:avLst/>
                      </a:prstGeom>
                      <a:noFill/>
                      <a:ln w="38100">
                        <a:noFill/>
                        <a:miter/>
                      </a:ln>
                    </p:spPr>
                  </p:pic>
                </p:oleObj>
              </mc:Fallback>
            </mc:AlternateContent>
          </a:graphicData>
        </a:graphic>
      </p:graphicFrame>
      <p:sp>
        <p:nvSpPr>
          <p:cNvPr id="11" name="文本框 10"/>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a:solidFill>
                  <a:srgbClr val="000066"/>
                </a:solidFill>
                <a:latin typeface="微软雅黑" panose="020B0503020204020204" pitchFamily="34" charset="-122"/>
                <a:ea typeface="微软雅黑" panose="020B0503020204020204" pitchFamily="34" charset="-122"/>
                <a:sym typeface="+mn-ea"/>
              </a:rPr>
              <a:t>复数形式傅里叶级数</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复数形式傅里叶级数</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同理</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因此</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en-US" altLang="zh-CN"/>
              <a:t>                                 </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234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82"/>
          <p:cNvGraphicFramePr>
            <a:graphicFrameLocks noChangeAspect="1"/>
          </p:cNvGraphicFramePr>
          <p:nvPr/>
        </p:nvGraphicFramePr>
        <p:xfrm>
          <a:off x="2126298" y="1594168"/>
          <a:ext cx="2603841" cy="504000"/>
        </p:xfrm>
        <a:graphic>
          <a:graphicData uri="http://schemas.openxmlformats.org/presentationml/2006/ole">
            <mc:AlternateContent xmlns:mc="http://schemas.openxmlformats.org/markup-compatibility/2006">
              <mc:Choice xmlns:v="urn:schemas-microsoft-com:vml" Requires="v">
                <p:oleObj spid="_x0000_s12341" name="" r:id="rId3" imgW="1726565" imgH="342900" progId="Equation.DSMT4">
                  <p:embed/>
                </p:oleObj>
              </mc:Choice>
              <mc:Fallback>
                <p:oleObj name="" r:id="rId3" imgW="1726565" imgH="342900" progId="Equation.DSMT4">
                  <p:embed/>
                  <p:pic>
                    <p:nvPicPr>
                      <p:cNvPr id="0" name="图片 3075"/>
                      <p:cNvPicPr/>
                      <p:nvPr/>
                    </p:nvPicPr>
                    <p:blipFill>
                      <a:blip r:embed="rId4"/>
                      <a:stretch>
                        <a:fillRect/>
                      </a:stretch>
                    </p:blipFill>
                    <p:spPr>
                      <a:xfrm>
                        <a:off x="2126298" y="1594168"/>
                        <a:ext cx="2603841" cy="504000"/>
                      </a:xfrm>
                      <a:prstGeom prst="rect">
                        <a:avLst/>
                      </a:prstGeom>
                      <a:noFill/>
                      <a:ln w="38100">
                        <a:noFill/>
                        <a:miter/>
                      </a:ln>
                    </p:spPr>
                  </p:pic>
                </p:oleObj>
              </mc:Fallback>
            </mc:AlternateContent>
          </a:graphicData>
        </a:graphic>
      </p:graphicFrame>
      <p:graphicFrame>
        <p:nvGraphicFramePr>
          <p:cNvPr id="10" name="对象 -2147481681"/>
          <p:cNvGraphicFramePr>
            <a:graphicFrameLocks noChangeAspect="1"/>
          </p:cNvGraphicFramePr>
          <p:nvPr/>
        </p:nvGraphicFramePr>
        <p:xfrm>
          <a:off x="1021715" y="2818130"/>
          <a:ext cx="5418515" cy="1656000"/>
        </p:xfrm>
        <a:graphic>
          <a:graphicData uri="http://schemas.openxmlformats.org/presentationml/2006/ole">
            <mc:AlternateContent xmlns:mc="http://schemas.openxmlformats.org/markup-compatibility/2006">
              <mc:Choice xmlns:v="urn:schemas-microsoft-com:vml" Requires="v">
                <p:oleObj spid="_x0000_s12342" name="" r:id="rId5" imgW="3898900" imgH="1231900" progId="Equation.DSMT4">
                  <p:embed/>
                </p:oleObj>
              </mc:Choice>
              <mc:Fallback>
                <p:oleObj name="" r:id="rId5" imgW="3898900" imgH="1231900" progId="Equation.DSMT4">
                  <p:embed/>
                  <p:pic>
                    <p:nvPicPr>
                      <p:cNvPr id="0" name="图片 8"/>
                      <p:cNvPicPr/>
                      <p:nvPr/>
                    </p:nvPicPr>
                    <p:blipFill>
                      <a:blip r:embed="rId6"/>
                      <a:stretch>
                        <a:fillRect/>
                      </a:stretch>
                    </p:blipFill>
                    <p:spPr>
                      <a:xfrm>
                        <a:off x="1021715" y="2818130"/>
                        <a:ext cx="5418515" cy="1656000"/>
                      </a:xfrm>
                      <a:prstGeom prst="rect">
                        <a:avLst/>
                      </a:prstGeom>
                      <a:noFill/>
                      <a:ln w="38100">
                        <a:noFill/>
                        <a:miter/>
                      </a:ln>
                    </p:spPr>
                  </p:pic>
                </p:oleObj>
              </mc:Fallback>
            </mc:AlternateContent>
          </a:graphicData>
        </a:graphic>
      </p:graphicFrame>
      <p:sp>
        <p:nvSpPr>
          <p:cNvPr id="11" name="文本框 10"/>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四、</a:t>
            </a:r>
            <a:r>
              <a:rPr lang="zh-CN" altLang="en-US" sz="1600" b="1" dirty="0">
                <a:solidFill>
                  <a:srgbClr val="000066"/>
                </a:solidFill>
                <a:latin typeface="微软雅黑" panose="020B0503020204020204" pitchFamily="34" charset="-122"/>
                <a:ea typeface="微软雅黑" panose="020B0503020204020204" pitchFamily="34" charset="-122"/>
                <a:sym typeface="+mn-ea"/>
              </a:rPr>
              <a:t>连续傅里叶变换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形式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将上述傅里叶级数方法应用于实际信号（特别是图像）处理时，我们需要考虑如下几点：</a:t>
            </a:r>
            <a:endParaRPr lang="zh-CN" altLang="en-US"/>
          </a:p>
          <a:p>
            <a:pPr indent="457200" fontAlgn="auto"/>
            <a:r>
              <a:rPr lang="zh-CN" altLang="en-US"/>
              <a:t>（</a:t>
            </a:r>
            <a:r>
              <a:rPr lang="en-US" altLang="zh-CN"/>
              <a:t>1</a:t>
            </a:r>
            <a:r>
              <a:rPr lang="zh-CN" altLang="en-US"/>
              <a:t>）实际的</a:t>
            </a:r>
            <a:r>
              <a:rPr lang="en-US" altLang="zh-CN"/>
              <a:t>1D</a:t>
            </a:r>
            <a:r>
              <a:rPr lang="zh-CN" altLang="en-US"/>
              <a:t>信号和图像通常并不是周期性的；</a:t>
            </a:r>
            <a:endParaRPr lang="zh-CN" altLang="en-US"/>
          </a:p>
          <a:p>
            <a:pPr indent="457200" fontAlgn="auto"/>
            <a:r>
              <a:rPr lang="zh-CN" altLang="en-US"/>
              <a:t>（</a:t>
            </a:r>
            <a:r>
              <a:rPr lang="en-US" altLang="zh-CN"/>
              <a:t>2</a:t>
            </a:r>
            <a:r>
              <a:rPr lang="zh-CN" altLang="en-US"/>
              <a:t>）实际的信号和图像是有限支撑的（</a:t>
            </a:r>
            <a:r>
              <a:rPr lang="en-US" altLang="zh-CN"/>
              <a:t>Finite support</a:t>
            </a:r>
            <a:r>
              <a:rPr lang="zh-CN" altLang="en-US"/>
              <a:t>），即在支撑区间上非零，而在支撑区间外无信号（为</a:t>
            </a:r>
            <a:r>
              <a:rPr lang="en-US" altLang="zh-CN"/>
              <a:t>0</a:t>
            </a:r>
            <a:r>
              <a:rPr lang="zh-CN" altLang="en-US"/>
              <a:t>）。</a:t>
            </a:r>
            <a:endParaRPr lang="zh-CN" altLang="en-US"/>
          </a:p>
          <a:p>
            <a:pPr indent="457200" fontAlgn="auto"/>
            <a:r>
              <a:rPr lang="zh-CN" altLang="en-US"/>
              <a:t>因此将周期性函数假设的傅里叶级数方法推广至非周期性函数情形，就产生了傅里叶变换方法。</a:t>
            </a:r>
            <a:endParaRPr lang="zh-CN" altLang="en-US"/>
          </a:p>
          <a:p>
            <a:pPr indent="457200" fontAlgn="auto"/>
            <a:endParaRPr lang="zh-CN" altLang="en-US"/>
          </a:p>
          <a:p>
            <a:pPr indent="457200" fontAlgn="auto"/>
            <a:r>
              <a:rPr lang="en-US" altLang="zh-CN"/>
              <a:t>                                 </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333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四、</a:t>
            </a:r>
            <a:r>
              <a:rPr lang="zh-CN" altLang="en-US" sz="1600" b="1" dirty="0">
                <a:solidFill>
                  <a:srgbClr val="000066"/>
                </a:solidFill>
                <a:latin typeface="微软雅黑" panose="020B0503020204020204" pitchFamily="34" charset="-122"/>
                <a:ea typeface="微软雅黑" panose="020B0503020204020204" pitchFamily="34" charset="-122"/>
                <a:sym typeface="+mn-ea"/>
              </a:rPr>
              <a:t>连续傅里叶变换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回到复数形式的傅里叶级数</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当</a:t>
            </a:r>
            <a:r>
              <a:rPr lang="en-US" altLang="zh-CN"/>
              <a:t>               </a:t>
            </a:r>
            <a:r>
              <a:rPr lang="zh-CN" altLang="en-US"/>
              <a:t>，</a:t>
            </a:r>
            <a:r>
              <a:rPr lang="en-US" altLang="zh-CN"/>
              <a:t>                       </a:t>
            </a:r>
            <a:r>
              <a:rPr lang="zh-CN" altLang="en-US"/>
              <a:t>，则</a:t>
            </a:r>
            <a:r>
              <a:rPr lang="en-US" altLang="zh-CN"/>
              <a:t>       </a:t>
            </a:r>
            <a:r>
              <a:rPr lang="zh-CN" altLang="en-US"/>
              <a:t>趋于一个连续函数</a:t>
            </a:r>
            <a:endParaRPr lang="zh-CN" altLang="en-US"/>
          </a:p>
          <a:p>
            <a:pPr indent="457200" fontAlgn="auto"/>
            <a:r>
              <a:rPr lang="en-US" altLang="zh-CN"/>
              <a:t>      </a:t>
            </a:r>
            <a:endParaRPr lang="en-US" altLang="zh-CN"/>
          </a:p>
          <a:p>
            <a:pPr indent="457200" fontAlgn="auto"/>
            <a:r>
              <a:rPr lang="en-US" altLang="zh-CN"/>
              <a:t>   </a:t>
            </a:r>
            <a:r>
              <a:rPr lang="zh-CN" altLang="en-US"/>
              <a:t>称为傅里叶变换</a:t>
            </a:r>
            <a:r>
              <a:rPr lang="en-US" altLang="zh-CN"/>
              <a:t>                        </a:t>
            </a:r>
            <a:endParaRPr lang="zh-CN" altLang="en-US"/>
          </a:p>
          <a:p>
            <a:pPr indent="457200" fontAlgn="auto"/>
            <a:endParaRPr lang="zh-CN" altLang="en-US"/>
          </a:p>
          <a:p>
            <a:pPr indent="457200" fontAlgn="auto"/>
            <a:r>
              <a:rPr lang="zh-CN" altLang="en-US"/>
              <a:t>根据上述极限思想，（当</a:t>
            </a:r>
            <a:r>
              <a:rPr lang="en-US" altLang="zh-CN"/>
              <a:t>             </a:t>
            </a:r>
            <a:r>
              <a:rPr lang="zh-CN" altLang="en-US"/>
              <a:t>）即为逆傅里叶变换</a:t>
            </a:r>
            <a:endParaRPr lang="zh-CN" altLang="en-US"/>
          </a:p>
          <a:p>
            <a:pPr indent="457200" fontAlgn="auto"/>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4507"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80"/>
          <p:cNvGraphicFramePr>
            <a:graphicFrameLocks noChangeAspect="1"/>
          </p:cNvGraphicFramePr>
          <p:nvPr/>
        </p:nvGraphicFramePr>
        <p:xfrm>
          <a:off x="775970" y="1546860"/>
          <a:ext cx="3059430" cy="549275"/>
        </p:xfrm>
        <a:graphic>
          <a:graphicData uri="http://schemas.openxmlformats.org/presentationml/2006/ole">
            <mc:AlternateContent xmlns:mc="http://schemas.openxmlformats.org/markup-compatibility/2006">
              <mc:Choice xmlns:v="urn:schemas-microsoft-com:vml" Requires="v">
                <p:oleObj spid="_x0000_s14508" name="" r:id="rId3" imgW="2032000" imgH="368300" progId="Equation.DSMT4">
                  <p:embed/>
                </p:oleObj>
              </mc:Choice>
              <mc:Fallback>
                <p:oleObj name="" r:id="rId3" imgW="2032000" imgH="368300" progId="Equation.DSMT4">
                  <p:embed/>
                  <p:pic>
                    <p:nvPicPr>
                      <p:cNvPr id="0" name="图片 3075"/>
                      <p:cNvPicPr/>
                      <p:nvPr/>
                    </p:nvPicPr>
                    <p:blipFill>
                      <a:blip r:embed="rId4"/>
                      <a:stretch>
                        <a:fillRect/>
                      </a:stretch>
                    </p:blipFill>
                    <p:spPr>
                      <a:xfrm>
                        <a:off x="775970" y="1546860"/>
                        <a:ext cx="3059430" cy="549275"/>
                      </a:xfrm>
                      <a:prstGeom prst="rect">
                        <a:avLst/>
                      </a:prstGeom>
                      <a:noFill/>
                      <a:ln w="38100">
                        <a:noFill/>
                        <a:miter/>
                      </a:ln>
                    </p:spPr>
                  </p:pic>
                </p:oleObj>
              </mc:Fallback>
            </mc:AlternateContent>
          </a:graphicData>
        </a:graphic>
      </p:graphicFrame>
      <p:graphicFrame>
        <p:nvGraphicFramePr>
          <p:cNvPr id="10" name="对象 -2147481679"/>
          <p:cNvGraphicFramePr>
            <a:graphicFrameLocks noChangeAspect="1"/>
          </p:cNvGraphicFramePr>
          <p:nvPr/>
        </p:nvGraphicFramePr>
        <p:xfrm>
          <a:off x="4287520" y="1546860"/>
          <a:ext cx="862330" cy="546735"/>
        </p:xfrm>
        <a:graphic>
          <a:graphicData uri="http://schemas.openxmlformats.org/presentationml/2006/ole">
            <mc:AlternateContent xmlns:mc="http://schemas.openxmlformats.org/markup-compatibility/2006">
              <mc:Choice xmlns:v="urn:schemas-microsoft-com:vml" Requires="v">
                <p:oleObj spid="_x0000_s14509" name="" r:id="rId5" imgW="520700" imgH="342900" progId="Equation.DSMT4">
                  <p:embed/>
                </p:oleObj>
              </mc:Choice>
              <mc:Fallback>
                <p:oleObj name="" r:id="rId5" imgW="520700" imgH="342900" progId="Equation.DSMT4">
                  <p:embed/>
                  <p:pic>
                    <p:nvPicPr>
                      <p:cNvPr id="0" name="图片 5"/>
                      <p:cNvPicPr/>
                      <p:nvPr/>
                    </p:nvPicPr>
                    <p:blipFill>
                      <a:blip r:embed="rId6"/>
                      <a:stretch>
                        <a:fillRect/>
                      </a:stretch>
                    </p:blipFill>
                    <p:spPr>
                      <a:xfrm>
                        <a:off x="4287520" y="1546860"/>
                        <a:ext cx="862330" cy="546735"/>
                      </a:xfrm>
                      <a:prstGeom prst="rect">
                        <a:avLst/>
                      </a:prstGeom>
                      <a:noFill/>
                      <a:ln w="38100">
                        <a:noFill/>
                        <a:miter/>
                      </a:ln>
                    </p:spPr>
                  </p:pic>
                </p:oleObj>
              </mc:Fallback>
            </mc:AlternateContent>
          </a:graphicData>
        </a:graphic>
      </p:graphicFrame>
      <p:graphicFrame>
        <p:nvGraphicFramePr>
          <p:cNvPr id="12" name="对象 -2147481678"/>
          <p:cNvGraphicFramePr>
            <a:graphicFrameLocks noChangeAspect="1"/>
          </p:cNvGraphicFramePr>
          <p:nvPr/>
        </p:nvGraphicFramePr>
        <p:xfrm>
          <a:off x="1304290" y="2296160"/>
          <a:ext cx="718185" cy="269875"/>
        </p:xfrm>
        <a:graphic>
          <a:graphicData uri="http://schemas.openxmlformats.org/presentationml/2006/ole">
            <mc:AlternateContent xmlns:mc="http://schemas.openxmlformats.org/markup-compatibility/2006">
              <mc:Choice xmlns:v="urn:schemas-microsoft-com:vml" Requires="v">
                <p:oleObj spid="_x0000_s14510" name="" r:id="rId7" imgW="405765" imgH="152400" progId="Equation.DSMT4">
                  <p:embed/>
                </p:oleObj>
              </mc:Choice>
              <mc:Fallback>
                <p:oleObj name="" r:id="rId7" imgW="405765" imgH="152400" progId="Equation.DSMT4">
                  <p:embed/>
                  <p:pic>
                    <p:nvPicPr>
                      <p:cNvPr id="0" name="图片 7"/>
                      <p:cNvPicPr/>
                      <p:nvPr/>
                    </p:nvPicPr>
                    <p:blipFill>
                      <a:blip r:embed="rId8"/>
                      <a:stretch>
                        <a:fillRect/>
                      </a:stretch>
                    </p:blipFill>
                    <p:spPr>
                      <a:xfrm>
                        <a:off x="1304290" y="2296160"/>
                        <a:ext cx="718185" cy="269875"/>
                      </a:xfrm>
                      <a:prstGeom prst="rect">
                        <a:avLst/>
                      </a:prstGeom>
                      <a:noFill/>
                      <a:ln w="38100">
                        <a:noFill/>
                        <a:miter/>
                      </a:ln>
                    </p:spPr>
                  </p:pic>
                </p:oleObj>
              </mc:Fallback>
            </mc:AlternateContent>
          </a:graphicData>
        </a:graphic>
      </p:graphicFrame>
      <p:graphicFrame>
        <p:nvGraphicFramePr>
          <p:cNvPr id="14" name="对象 -2147481677"/>
          <p:cNvGraphicFramePr>
            <a:graphicFrameLocks noChangeAspect="1"/>
          </p:cNvGraphicFramePr>
          <p:nvPr/>
        </p:nvGraphicFramePr>
        <p:xfrm>
          <a:off x="2250440" y="2195830"/>
          <a:ext cx="1147445" cy="469900"/>
        </p:xfrm>
        <a:graphic>
          <a:graphicData uri="http://schemas.openxmlformats.org/presentationml/2006/ole">
            <mc:AlternateContent xmlns:mc="http://schemas.openxmlformats.org/markup-compatibility/2006">
              <mc:Choice xmlns:v="urn:schemas-microsoft-com:vml" Requires="v">
                <p:oleObj spid="_x0000_s14511" name="" r:id="rId9" imgW="850265" imgH="342900" progId="Equation.DSMT4">
                  <p:embed/>
                </p:oleObj>
              </mc:Choice>
              <mc:Fallback>
                <p:oleObj name="" r:id="rId9" imgW="850265" imgH="342900" progId="Equation.DSMT4">
                  <p:embed/>
                  <p:pic>
                    <p:nvPicPr>
                      <p:cNvPr id="0" name="图片 8"/>
                      <p:cNvPicPr/>
                      <p:nvPr/>
                    </p:nvPicPr>
                    <p:blipFill>
                      <a:blip r:embed="rId10"/>
                      <a:stretch>
                        <a:fillRect/>
                      </a:stretch>
                    </p:blipFill>
                    <p:spPr>
                      <a:xfrm>
                        <a:off x="2250440" y="2195830"/>
                        <a:ext cx="1147445" cy="469900"/>
                      </a:xfrm>
                      <a:prstGeom prst="rect">
                        <a:avLst/>
                      </a:prstGeom>
                      <a:noFill/>
                      <a:ln w="38100">
                        <a:noFill/>
                        <a:miter/>
                      </a:ln>
                    </p:spPr>
                  </p:pic>
                </p:oleObj>
              </mc:Fallback>
            </mc:AlternateContent>
          </a:graphicData>
        </a:graphic>
      </p:graphicFrame>
      <p:graphicFrame>
        <p:nvGraphicFramePr>
          <p:cNvPr id="16" name="对象 -2147481676"/>
          <p:cNvGraphicFramePr>
            <a:graphicFrameLocks noChangeAspect="1"/>
          </p:cNvGraphicFramePr>
          <p:nvPr/>
        </p:nvGraphicFramePr>
        <p:xfrm>
          <a:off x="3927475" y="2274570"/>
          <a:ext cx="301625" cy="291465"/>
        </p:xfrm>
        <a:graphic>
          <a:graphicData uri="http://schemas.openxmlformats.org/presentationml/2006/ole">
            <mc:AlternateContent xmlns:mc="http://schemas.openxmlformats.org/markup-compatibility/2006">
              <mc:Choice xmlns:v="urn:schemas-microsoft-com:vml" Requires="v">
                <p:oleObj spid="_x0000_s14512" name="" r:id="rId11" imgW="203200" imgH="190500" progId="Equation.DSMT4">
                  <p:embed/>
                </p:oleObj>
              </mc:Choice>
              <mc:Fallback>
                <p:oleObj name="" r:id="rId11" imgW="203200" imgH="190500" progId="Equation.DSMT4">
                  <p:embed/>
                  <p:pic>
                    <p:nvPicPr>
                      <p:cNvPr id="0" name="图片 9"/>
                      <p:cNvPicPr/>
                      <p:nvPr/>
                    </p:nvPicPr>
                    <p:blipFill>
                      <a:blip r:embed="rId12"/>
                      <a:stretch>
                        <a:fillRect/>
                      </a:stretch>
                    </p:blipFill>
                    <p:spPr>
                      <a:xfrm>
                        <a:off x="3927475" y="2274570"/>
                        <a:ext cx="301625" cy="291465"/>
                      </a:xfrm>
                      <a:prstGeom prst="rect">
                        <a:avLst/>
                      </a:prstGeom>
                      <a:noFill/>
                      <a:ln w="38100">
                        <a:noFill/>
                        <a:miter/>
                      </a:ln>
                    </p:spPr>
                  </p:pic>
                </p:oleObj>
              </mc:Fallback>
            </mc:AlternateContent>
          </a:graphicData>
        </a:graphic>
      </p:graphicFrame>
      <p:graphicFrame>
        <p:nvGraphicFramePr>
          <p:cNvPr id="18" name="对象 -2147481675"/>
          <p:cNvGraphicFramePr>
            <a:graphicFrameLocks noChangeAspect="1"/>
          </p:cNvGraphicFramePr>
          <p:nvPr/>
        </p:nvGraphicFramePr>
        <p:xfrm>
          <a:off x="459740" y="2778760"/>
          <a:ext cx="594360" cy="352425"/>
        </p:xfrm>
        <a:graphic>
          <a:graphicData uri="http://schemas.openxmlformats.org/presentationml/2006/ole">
            <mc:AlternateContent xmlns:mc="http://schemas.openxmlformats.org/markup-compatibility/2006">
              <mc:Choice xmlns:v="urn:schemas-microsoft-com:vml" Requires="v">
                <p:oleObj spid="_x0000_s14513" name="" r:id="rId13" imgW="368300" imgH="215900" progId="Equation.DSMT4">
                  <p:embed/>
                </p:oleObj>
              </mc:Choice>
              <mc:Fallback>
                <p:oleObj name="" r:id="rId13" imgW="368300" imgH="215900" progId="Equation.DSMT4">
                  <p:embed/>
                  <p:pic>
                    <p:nvPicPr>
                      <p:cNvPr id="0" name="图片 10"/>
                      <p:cNvPicPr/>
                      <p:nvPr/>
                    </p:nvPicPr>
                    <p:blipFill>
                      <a:blip r:embed="rId14"/>
                      <a:stretch>
                        <a:fillRect/>
                      </a:stretch>
                    </p:blipFill>
                    <p:spPr>
                      <a:xfrm>
                        <a:off x="459740" y="2778760"/>
                        <a:ext cx="594360" cy="352425"/>
                      </a:xfrm>
                      <a:prstGeom prst="rect">
                        <a:avLst/>
                      </a:prstGeom>
                      <a:noFill/>
                      <a:ln w="38100">
                        <a:noFill/>
                        <a:miter/>
                      </a:ln>
                    </p:spPr>
                  </p:pic>
                </p:oleObj>
              </mc:Fallback>
            </mc:AlternateContent>
          </a:graphicData>
        </a:graphic>
      </p:graphicFrame>
      <p:graphicFrame>
        <p:nvGraphicFramePr>
          <p:cNvPr id="21" name="对象 -2147481674"/>
          <p:cNvGraphicFramePr>
            <a:graphicFrameLocks noChangeAspect="1"/>
          </p:cNvGraphicFramePr>
          <p:nvPr/>
        </p:nvGraphicFramePr>
        <p:xfrm>
          <a:off x="2842895" y="2684780"/>
          <a:ext cx="2423795" cy="561340"/>
        </p:xfrm>
        <a:graphic>
          <a:graphicData uri="http://schemas.openxmlformats.org/presentationml/2006/ole">
            <mc:AlternateContent xmlns:mc="http://schemas.openxmlformats.org/markup-compatibility/2006">
              <mc:Choice xmlns:v="urn:schemas-microsoft-com:vml" Requires="v">
                <p:oleObj spid="_x0000_s14514" name="" r:id="rId15" imgW="1548765" imgH="355600" progId="Equation.DSMT4">
                  <p:embed/>
                </p:oleObj>
              </mc:Choice>
              <mc:Fallback>
                <p:oleObj name="" r:id="rId15" imgW="1548765" imgH="355600" progId="Equation.DSMT4">
                  <p:embed/>
                  <p:pic>
                    <p:nvPicPr>
                      <p:cNvPr id="0" name="图片 11"/>
                      <p:cNvPicPr/>
                      <p:nvPr/>
                    </p:nvPicPr>
                    <p:blipFill>
                      <a:blip r:embed="rId16"/>
                      <a:stretch>
                        <a:fillRect/>
                      </a:stretch>
                    </p:blipFill>
                    <p:spPr>
                      <a:xfrm>
                        <a:off x="2842895" y="2684780"/>
                        <a:ext cx="2423795" cy="561340"/>
                      </a:xfrm>
                      <a:prstGeom prst="rect">
                        <a:avLst/>
                      </a:prstGeom>
                      <a:noFill/>
                      <a:ln w="38100">
                        <a:noFill/>
                        <a:miter/>
                      </a:ln>
                    </p:spPr>
                  </p:pic>
                </p:oleObj>
              </mc:Fallback>
            </mc:AlternateContent>
          </a:graphicData>
        </a:graphic>
      </p:graphicFrame>
      <p:graphicFrame>
        <p:nvGraphicFramePr>
          <p:cNvPr id="23" name="对象 -2147481678"/>
          <p:cNvGraphicFramePr>
            <a:graphicFrameLocks noChangeAspect="1"/>
          </p:cNvGraphicFramePr>
          <p:nvPr/>
        </p:nvGraphicFramePr>
        <p:xfrm>
          <a:off x="3510915" y="3364865"/>
          <a:ext cx="718185" cy="269875"/>
        </p:xfrm>
        <a:graphic>
          <a:graphicData uri="http://schemas.openxmlformats.org/presentationml/2006/ole">
            <mc:AlternateContent xmlns:mc="http://schemas.openxmlformats.org/markup-compatibility/2006">
              <mc:Choice xmlns:v="urn:schemas-microsoft-com:vml" Requires="v">
                <p:oleObj spid="_x0000_s14515" name="" r:id="rId17" imgW="405765" imgH="152400" progId="Equation.DSMT4">
                  <p:embed/>
                </p:oleObj>
              </mc:Choice>
              <mc:Fallback>
                <p:oleObj name="" r:id="rId17" imgW="405765" imgH="152400" progId="Equation.DSMT4">
                  <p:embed/>
                  <p:pic>
                    <p:nvPicPr>
                      <p:cNvPr id="0" name="图片 7"/>
                      <p:cNvPicPr/>
                      <p:nvPr/>
                    </p:nvPicPr>
                    <p:blipFill>
                      <a:blip r:embed="rId8"/>
                      <a:stretch>
                        <a:fillRect/>
                      </a:stretch>
                    </p:blipFill>
                    <p:spPr>
                      <a:xfrm>
                        <a:off x="3510915" y="3364865"/>
                        <a:ext cx="718185" cy="269875"/>
                      </a:xfrm>
                      <a:prstGeom prst="rect">
                        <a:avLst/>
                      </a:prstGeom>
                      <a:noFill/>
                      <a:ln w="38100">
                        <a:noFill/>
                        <a:miter/>
                      </a:ln>
                    </p:spPr>
                  </p:pic>
                </p:oleObj>
              </mc:Fallback>
            </mc:AlternateContent>
          </a:graphicData>
        </a:graphic>
      </p:graphicFrame>
      <p:graphicFrame>
        <p:nvGraphicFramePr>
          <p:cNvPr id="25" name="对象 -2147481672"/>
          <p:cNvGraphicFramePr>
            <a:graphicFrameLocks noChangeAspect="1"/>
          </p:cNvGraphicFramePr>
          <p:nvPr/>
        </p:nvGraphicFramePr>
        <p:xfrm>
          <a:off x="2409825" y="3753485"/>
          <a:ext cx="1819275" cy="403860"/>
        </p:xfrm>
        <a:graphic>
          <a:graphicData uri="http://schemas.openxmlformats.org/presentationml/2006/ole">
            <mc:AlternateContent xmlns:mc="http://schemas.openxmlformats.org/markup-compatibility/2006">
              <mc:Choice xmlns:v="urn:schemas-microsoft-com:vml" Requires="v">
                <p:oleObj spid="_x0000_s14516" name="" r:id="rId18" imgW="1270000" imgH="279400" progId="Equation.DSMT4">
                  <p:embed/>
                </p:oleObj>
              </mc:Choice>
              <mc:Fallback>
                <p:oleObj name="" r:id="rId18" imgW="1270000" imgH="279400" progId="Equation.DSMT4">
                  <p:embed/>
                  <p:pic>
                    <p:nvPicPr>
                      <p:cNvPr id="0" name="图片 14"/>
                      <p:cNvPicPr/>
                      <p:nvPr/>
                    </p:nvPicPr>
                    <p:blipFill>
                      <a:blip r:embed="rId19"/>
                      <a:stretch>
                        <a:fillRect/>
                      </a:stretch>
                    </p:blipFill>
                    <p:spPr>
                      <a:xfrm>
                        <a:off x="2409825" y="3753485"/>
                        <a:ext cx="1819275" cy="403860"/>
                      </a:xfrm>
                      <a:prstGeom prst="rect">
                        <a:avLst/>
                      </a:prstGeom>
                      <a:noFill/>
                      <a:ln w="38100">
                        <a:noFill/>
                        <a:miter/>
                      </a:ln>
                    </p:spPr>
                  </p:pic>
                </p:oleObj>
              </mc:Fallback>
            </mc:AlternateContent>
          </a:graphicData>
        </a:graphic>
      </p:graphicFrame>
      <p:sp>
        <p:nvSpPr>
          <p:cNvPr id="17" name="文本框 16"/>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形式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四、</a:t>
            </a:r>
            <a:r>
              <a:rPr lang="zh-CN" altLang="en-US" sz="1600" b="1" dirty="0">
                <a:solidFill>
                  <a:srgbClr val="000066"/>
                </a:solidFill>
                <a:latin typeface="微软雅黑" panose="020B0503020204020204" pitchFamily="34" charset="-122"/>
                <a:ea typeface="微软雅黑" panose="020B0503020204020204" pitchFamily="34" charset="-122"/>
                <a:sym typeface="+mn-ea"/>
              </a:rPr>
              <a:t>连续傅里叶变换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在一些教材中，习惯采取傅里叶基函数</a:t>
            </a:r>
            <a:r>
              <a:rPr lang="en-US" altLang="zh-CN"/>
              <a:t>           </a:t>
            </a:r>
            <a:r>
              <a:rPr lang="zh-CN" altLang="en-US"/>
              <a:t>，傅里叶变换及其逆变换可以重新表述为</a:t>
            </a:r>
            <a:r>
              <a:rPr lang="en-US" altLang="zh-CN"/>
              <a:t> </a:t>
            </a:r>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r>
              <a:rPr lang="zh-CN" altLang="en-US"/>
              <a:t>这是经常出现的</a:t>
            </a:r>
            <a:r>
              <a:rPr lang="en-US" altLang="zh-CN"/>
              <a:t>1D</a:t>
            </a:r>
            <a:r>
              <a:rPr lang="zh-CN" altLang="en-US"/>
              <a:t>傅里叶变换对。</a:t>
            </a:r>
            <a:endParaRPr lang="zh-CN" altLang="en-US"/>
          </a:p>
          <a:p>
            <a:pPr indent="457200" fontAlgn="auto"/>
            <a:r>
              <a:rPr lang="en-US" altLang="zh-CN"/>
              <a:t>                              </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5429"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66"/>
          <p:cNvGraphicFramePr>
            <a:graphicFrameLocks noChangeAspect="1"/>
          </p:cNvGraphicFramePr>
          <p:nvPr/>
        </p:nvGraphicFramePr>
        <p:xfrm>
          <a:off x="4895533" y="1122680"/>
          <a:ext cx="606000" cy="324000"/>
        </p:xfrm>
        <a:graphic>
          <a:graphicData uri="http://schemas.openxmlformats.org/presentationml/2006/ole">
            <mc:AlternateContent xmlns:mc="http://schemas.openxmlformats.org/markup-compatibility/2006">
              <mc:Choice xmlns:v="urn:schemas-microsoft-com:vml" Requires="v">
                <p:oleObj spid="_x0000_s15430" name="" r:id="rId3" imgW="330200" imgH="177800" progId="Equation.DSMT4">
                  <p:embed/>
                </p:oleObj>
              </mc:Choice>
              <mc:Fallback>
                <p:oleObj name="" r:id="rId3" imgW="330200" imgH="177800" progId="Equation.DSMT4">
                  <p:embed/>
                  <p:pic>
                    <p:nvPicPr>
                      <p:cNvPr id="0" name="图片 3075"/>
                      <p:cNvPicPr/>
                      <p:nvPr/>
                    </p:nvPicPr>
                    <p:blipFill>
                      <a:blip r:embed="rId4"/>
                      <a:stretch>
                        <a:fillRect/>
                      </a:stretch>
                    </p:blipFill>
                    <p:spPr>
                      <a:xfrm>
                        <a:off x="4895533" y="1122680"/>
                        <a:ext cx="606000" cy="324000"/>
                      </a:xfrm>
                      <a:prstGeom prst="rect">
                        <a:avLst/>
                      </a:prstGeom>
                      <a:noFill/>
                      <a:ln w="38100">
                        <a:noFill/>
                        <a:miter/>
                      </a:ln>
                    </p:spPr>
                  </p:pic>
                </p:oleObj>
              </mc:Fallback>
            </mc:AlternateContent>
          </a:graphicData>
        </a:graphic>
      </p:graphicFrame>
      <p:graphicFrame>
        <p:nvGraphicFramePr>
          <p:cNvPr id="10" name="对象 -2147481665"/>
          <p:cNvGraphicFramePr>
            <a:graphicFrameLocks noChangeAspect="1"/>
          </p:cNvGraphicFramePr>
          <p:nvPr/>
        </p:nvGraphicFramePr>
        <p:xfrm>
          <a:off x="2294573" y="1827213"/>
          <a:ext cx="2492571" cy="504000"/>
        </p:xfrm>
        <a:graphic>
          <a:graphicData uri="http://schemas.openxmlformats.org/presentationml/2006/ole">
            <mc:AlternateContent xmlns:mc="http://schemas.openxmlformats.org/markup-compatibility/2006">
              <mc:Choice xmlns:v="urn:schemas-microsoft-com:vml" Requires="v">
                <p:oleObj spid="_x0000_s15431" name="" r:id="rId5" imgW="1397000" imgH="279400" progId="Equation.DSMT4">
                  <p:embed/>
                </p:oleObj>
              </mc:Choice>
              <mc:Fallback>
                <p:oleObj name="" r:id="rId5" imgW="1397000" imgH="279400" progId="Equation.DSMT4">
                  <p:embed/>
                  <p:pic>
                    <p:nvPicPr>
                      <p:cNvPr id="0" name="图片 5"/>
                      <p:cNvPicPr/>
                      <p:nvPr/>
                    </p:nvPicPr>
                    <p:blipFill>
                      <a:blip r:embed="rId6"/>
                      <a:stretch>
                        <a:fillRect/>
                      </a:stretch>
                    </p:blipFill>
                    <p:spPr>
                      <a:xfrm>
                        <a:off x="2294573" y="1827213"/>
                        <a:ext cx="2492571" cy="504000"/>
                      </a:xfrm>
                      <a:prstGeom prst="rect">
                        <a:avLst/>
                      </a:prstGeom>
                      <a:noFill/>
                      <a:ln w="38100">
                        <a:noFill/>
                        <a:miter/>
                      </a:ln>
                    </p:spPr>
                  </p:pic>
                </p:oleObj>
              </mc:Fallback>
            </mc:AlternateContent>
          </a:graphicData>
        </a:graphic>
      </p:graphicFrame>
      <p:graphicFrame>
        <p:nvGraphicFramePr>
          <p:cNvPr id="12" name="对象 -2147481664"/>
          <p:cNvGraphicFramePr>
            <a:graphicFrameLocks noChangeAspect="1"/>
          </p:cNvGraphicFramePr>
          <p:nvPr/>
        </p:nvGraphicFramePr>
        <p:xfrm>
          <a:off x="2339756" y="2463705"/>
          <a:ext cx="2402205" cy="503555"/>
        </p:xfrm>
        <a:graphic>
          <a:graphicData uri="http://schemas.openxmlformats.org/presentationml/2006/ole">
            <mc:AlternateContent xmlns:mc="http://schemas.openxmlformats.org/markup-compatibility/2006">
              <mc:Choice xmlns:v="urn:schemas-microsoft-com:vml" Requires="v">
                <p:oleObj spid="_x0000_s15432" name="" r:id="rId7" imgW="1346200" imgH="279400" progId="Equation.DSMT4">
                  <p:embed/>
                </p:oleObj>
              </mc:Choice>
              <mc:Fallback>
                <p:oleObj name="" r:id="rId7" imgW="1346200" imgH="279400" progId="Equation.DSMT4">
                  <p:embed/>
                  <p:pic>
                    <p:nvPicPr>
                      <p:cNvPr id="0" name="图片 7"/>
                      <p:cNvPicPr/>
                      <p:nvPr/>
                    </p:nvPicPr>
                    <p:blipFill>
                      <a:blip r:embed="rId8"/>
                      <a:stretch>
                        <a:fillRect/>
                      </a:stretch>
                    </p:blipFill>
                    <p:spPr>
                      <a:xfrm>
                        <a:off x="2339756" y="2463705"/>
                        <a:ext cx="2402205" cy="503555"/>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形式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1885689"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rPr>
              <a:t>问题</a:t>
            </a:r>
            <a:r>
              <a:rPr lang="zh-CN" altLang="en-US" sz="1600" b="1" dirty="0">
                <a:solidFill>
                  <a:srgbClr val="000000"/>
                </a:solidFill>
                <a:latin typeface="微软雅黑" panose="020B0503020204020204" pitchFamily="34" charset="-122"/>
                <a:ea typeface="微软雅黑" panose="020B0503020204020204" pitchFamily="34" charset="-122"/>
              </a:rPr>
              <a:t>引入</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1255" y="183822"/>
            <a:ext cx="1144779" cy="337185"/>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时</a:t>
            </a:r>
            <a:r>
              <a:rPr lang="en-US" altLang="zh-CN" sz="1600" b="1" dirty="0" smtClean="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频</a:t>
            </a:r>
            <a:r>
              <a:rPr lang="zh-CN" altLang="en-US" sz="1600" b="1" dirty="0" smtClean="0">
                <a:solidFill>
                  <a:schemeClr val="bg1"/>
                </a:solidFill>
                <a:latin typeface="微软雅黑" panose="020B0503020204020204" pitchFamily="34" charset="-122"/>
                <a:ea typeface="微软雅黑" panose="020B0503020204020204" pitchFamily="34" charset="-122"/>
              </a:rPr>
              <a:t>分析</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pic>
        <p:nvPicPr>
          <p:cNvPr id="6" name="图片 5"/>
          <p:cNvPicPr>
            <a:picLocks noChangeAspect="1"/>
          </p:cNvPicPr>
          <p:nvPr/>
        </p:nvPicPr>
        <p:blipFill>
          <a:blip r:embed="rId1"/>
          <a:stretch>
            <a:fillRect/>
          </a:stretch>
        </p:blipFill>
        <p:spPr>
          <a:xfrm>
            <a:off x="369570" y="764540"/>
            <a:ext cx="5930900" cy="4000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四、</a:t>
            </a:r>
            <a:r>
              <a:rPr lang="zh-CN" altLang="en-US" sz="1600" b="1" dirty="0">
                <a:solidFill>
                  <a:srgbClr val="000066"/>
                </a:solidFill>
                <a:latin typeface="微软雅黑" panose="020B0503020204020204" pitchFamily="34" charset="-122"/>
                <a:ea typeface="微软雅黑" panose="020B0503020204020204" pitchFamily="34" charset="-122"/>
                <a:sym typeface="+mn-ea"/>
              </a:rPr>
              <a:t>连续傅里叶变换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对于</a:t>
            </a:r>
            <a:r>
              <a:rPr lang="en-US" altLang="zh-CN"/>
              <a:t>2</a:t>
            </a:r>
            <a:r>
              <a:rPr lang="zh-CN" altLang="en-US"/>
              <a:t>维函数</a:t>
            </a:r>
            <a:r>
              <a:rPr lang="en-US" altLang="zh-CN"/>
              <a:t>             </a:t>
            </a:r>
            <a:r>
              <a:rPr lang="zh-CN" altLang="en-US"/>
              <a:t>，傅里叶基函数</a:t>
            </a:r>
            <a:r>
              <a:rPr lang="en-US" altLang="zh-CN"/>
              <a:t>                                 </a:t>
            </a:r>
            <a:endParaRPr lang="en-US" altLang="zh-CN"/>
          </a:p>
          <a:p>
            <a:pPr indent="457200" fontAlgn="auto"/>
            <a:r>
              <a:rPr lang="zh-CN" altLang="en-US"/>
              <a:t>其</a:t>
            </a:r>
            <a:r>
              <a:rPr lang="en-US" altLang="zh-CN"/>
              <a:t>2</a:t>
            </a:r>
            <a:r>
              <a:rPr lang="zh-CN" altLang="en-US"/>
              <a:t>维变换对可以通过函数与傅里叶基的内积进行定义</a:t>
            </a:r>
            <a:r>
              <a:rPr lang="en-US" altLang="zh-CN"/>
              <a:t>:</a:t>
            </a:r>
            <a:endParaRPr lang="en-US" altLang="zh-CN"/>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r>
              <a:rPr lang="zh-CN" altLang="en-US"/>
              <a:t>注意到由于</a:t>
            </a:r>
            <a:r>
              <a:rPr lang="en-US" altLang="zh-CN"/>
              <a:t>2D</a:t>
            </a:r>
            <a:r>
              <a:rPr lang="zh-CN" altLang="en-US"/>
              <a:t>傅里叶基函数是可分离的，即</a:t>
            </a:r>
            <a:endParaRPr lang="zh-CN" altLang="en-US"/>
          </a:p>
          <a:p>
            <a:pPr indent="457200" fontAlgn="auto"/>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6487"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63"/>
          <p:cNvGraphicFramePr>
            <a:graphicFrameLocks noChangeAspect="1"/>
          </p:cNvGraphicFramePr>
          <p:nvPr/>
        </p:nvGraphicFramePr>
        <p:xfrm>
          <a:off x="2288540" y="1137603"/>
          <a:ext cx="653701" cy="324000"/>
        </p:xfrm>
        <a:graphic>
          <a:graphicData uri="http://schemas.openxmlformats.org/presentationml/2006/ole">
            <mc:AlternateContent xmlns:mc="http://schemas.openxmlformats.org/markup-compatibility/2006">
              <mc:Choice xmlns:v="urn:schemas-microsoft-com:vml" Requires="v">
                <p:oleObj spid="_x0000_s16488" name="" r:id="rId3" imgW="431800" imgH="215900" progId="Equation.DSMT4">
                  <p:embed/>
                </p:oleObj>
              </mc:Choice>
              <mc:Fallback>
                <p:oleObj name="" r:id="rId3" imgW="431800" imgH="215900" progId="Equation.DSMT4">
                  <p:embed/>
                  <p:pic>
                    <p:nvPicPr>
                      <p:cNvPr id="0" name="图片 11"/>
                      <p:cNvPicPr/>
                      <p:nvPr/>
                    </p:nvPicPr>
                    <p:blipFill>
                      <a:blip r:embed="rId4"/>
                      <a:stretch>
                        <a:fillRect/>
                      </a:stretch>
                    </p:blipFill>
                    <p:spPr>
                      <a:xfrm>
                        <a:off x="2288540" y="1137603"/>
                        <a:ext cx="653701" cy="324000"/>
                      </a:xfrm>
                      <a:prstGeom prst="rect">
                        <a:avLst/>
                      </a:prstGeom>
                      <a:noFill/>
                      <a:ln w="38100">
                        <a:noFill/>
                        <a:miter/>
                      </a:ln>
                    </p:spPr>
                  </p:pic>
                </p:oleObj>
              </mc:Fallback>
            </mc:AlternateContent>
          </a:graphicData>
        </a:graphic>
      </p:graphicFrame>
      <p:graphicFrame>
        <p:nvGraphicFramePr>
          <p:cNvPr id="10" name="对象 -2147481662"/>
          <p:cNvGraphicFramePr>
            <a:graphicFrameLocks noChangeAspect="1"/>
          </p:cNvGraphicFramePr>
          <p:nvPr/>
        </p:nvGraphicFramePr>
        <p:xfrm>
          <a:off x="4609465" y="1137603"/>
          <a:ext cx="1636153" cy="324000"/>
        </p:xfrm>
        <a:graphic>
          <a:graphicData uri="http://schemas.openxmlformats.org/presentationml/2006/ole">
            <mc:AlternateContent xmlns:mc="http://schemas.openxmlformats.org/markup-compatibility/2006">
              <mc:Choice xmlns:v="urn:schemas-microsoft-com:vml" Requires="v">
                <p:oleObj spid="_x0000_s16489" name="" r:id="rId5" imgW="1091565" imgH="215900" progId="Equation.DSMT4">
                  <p:embed/>
                </p:oleObj>
              </mc:Choice>
              <mc:Fallback>
                <p:oleObj name="" r:id="rId5" imgW="1091565" imgH="215900" progId="Equation.DSMT4">
                  <p:embed/>
                  <p:pic>
                    <p:nvPicPr>
                      <p:cNvPr id="0" name="图片 12"/>
                      <p:cNvPicPr/>
                      <p:nvPr/>
                    </p:nvPicPr>
                    <p:blipFill>
                      <a:blip r:embed="rId6"/>
                      <a:stretch>
                        <a:fillRect/>
                      </a:stretch>
                    </p:blipFill>
                    <p:spPr>
                      <a:xfrm>
                        <a:off x="4609465" y="1137603"/>
                        <a:ext cx="1636153" cy="324000"/>
                      </a:xfrm>
                      <a:prstGeom prst="rect">
                        <a:avLst/>
                      </a:prstGeom>
                      <a:noFill/>
                      <a:ln w="38100">
                        <a:noFill/>
                        <a:miter/>
                      </a:ln>
                    </p:spPr>
                  </p:pic>
                </p:oleObj>
              </mc:Fallback>
            </mc:AlternateContent>
          </a:graphicData>
        </a:graphic>
      </p:graphicFrame>
      <p:graphicFrame>
        <p:nvGraphicFramePr>
          <p:cNvPr id="12" name="对象 -2147481661"/>
          <p:cNvGraphicFramePr>
            <a:graphicFrameLocks noChangeAspect="1"/>
          </p:cNvGraphicFramePr>
          <p:nvPr/>
        </p:nvGraphicFramePr>
        <p:xfrm>
          <a:off x="1084580" y="2093595"/>
          <a:ext cx="4718613" cy="828000"/>
        </p:xfrm>
        <a:graphic>
          <a:graphicData uri="http://schemas.openxmlformats.org/presentationml/2006/ole">
            <mc:AlternateContent xmlns:mc="http://schemas.openxmlformats.org/markup-compatibility/2006">
              <mc:Choice xmlns:v="urn:schemas-microsoft-com:vml" Requires="v">
                <p:oleObj spid="_x0000_s16490" name="" r:id="rId7" imgW="3606800" imgH="596900" progId="Equation.DSMT4">
                  <p:embed/>
                </p:oleObj>
              </mc:Choice>
              <mc:Fallback>
                <p:oleObj name="" r:id="rId7" imgW="3606800" imgH="596900" progId="Equation.DSMT4">
                  <p:embed/>
                  <p:pic>
                    <p:nvPicPr>
                      <p:cNvPr id="0" name="图片 13"/>
                      <p:cNvPicPr/>
                      <p:nvPr/>
                    </p:nvPicPr>
                    <p:blipFill>
                      <a:blip r:embed="rId8"/>
                      <a:stretch>
                        <a:fillRect/>
                      </a:stretch>
                    </p:blipFill>
                    <p:spPr>
                      <a:xfrm>
                        <a:off x="1084580" y="2093595"/>
                        <a:ext cx="4718613" cy="828000"/>
                      </a:xfrm>
                      <a:prstGeom prst="rect">
                        <a:avLst/>
                      </a:prstGeom>
                      <a:noFill/>
                      <a:ln w="38100">
                        <a:noFill/>
                        <a:miter/>
                      </a:ln>
                    </p:spPr>
                  </p:pic>
                </p:oleObj>
              </mc:Fallback>
            </mc:AlternateContent>
          </a:graphicData>
        </a:graphic>
      </p:graphicFrame>
      <p:graphicFrame>
        <p:nvGraphicFramePr>
          <p:cNvPr id="14" name="对象 -2147481660"/>
          <p:cNvGraphicFramePr>
            <a:graphicFrameLocks noChangeAspect="1"/>
          </p:cNvGraphicFramePr>
          <p:nvPr/>
        </p:nvGraphicFramePr>
        <p:xfrm>
          <a:off x="1606550" y="3004820"/>
          <a:ext cx="3969796" cy="360000"/>
        </p:xfrm>
        <a:graphic>
          <a:graphicData uri="http://schemas.openxmlformats.org/presentationml/2006/ole">
            <mc:AlternateContent xmlns:mc="http://schemas.openxmlformats.org/markup-compatibility/2006">
              <mc:Choice xmlns:v="urn:schemas-microsoft-com:vml" Requires="v">
                <p:oleObj spid="_x0000_s16491" name="" r:id="rId9" imgW="3098800" imgH="279400" progId="Equation.DSMT4">
                  <p:embed/>
                </p:oleObj>
              </mc:Choice>
              <mc:Fallback>
                <p:oleObj name="" r:id="rId9" imgW="3098800" imgH="279400" progId="Equation.DSMT4">
                  <p:embed/>
                  <p:pic>
                    <p:nvPicPr>
                      <p:cNvPr id="0" name="图片 14"/>
                      <p:cNvPicPr/>
                      <p:nvPr/>
                    </p:nvPicPr>
                    <p:blipFill>
                      <a:blip r:embed="rId10"/>
                      <a:stretch>
                        <a:fillRect/>
                      </a:stretch>
                    </p:blipFill>
                    <p:spPr>
                      <a:xfrm>
                        <a:off x="1606550" y="3004820"/>
                        <a:ext cx="3969796" cy="360000"/>
                      </a:xfrm>
                      <a:prstGeom prst="rect">
                        <a:avLst/>
                      </a:prstGeom>
                      <a:noFill/>
                      <a:ln w="38100">
                        <a:noFill/>
                        <a:miter/>
                      </a:ln>
                    </p:spPr>
                  </p:pic>
                </p:oleObj>
              </mc:Fallback>
            </mc:AlternateContent>
          </a:graphicData>
        </a:graphic>
      </p:graphicFrame>
      <p:graphicFrame>
        <p:nvGraphicFramePr>
          <p:cNvPr id="16" name="对象 -2147480097"/>
          <p:cNvGraphicFramePr>
            <a:graphicFrameLocks noChangeAspect="1"/>
          </p:cNvGraphicFramePr>
          <p:nvPr/>
        </p:nvGraphicFramePr>
        <p:xfrm>
          <a:off x="2084070" y="3743960"/>
          <a:ext cx="2969895" cy="308610"/>
        </p:xfrm>
        <a:graphic>
          <a:graphicData uri="http://schemas.openxmlformats.org/presentationml/2006/ole">
            <mc:AlternateContent xmlns:mc="http://schemas.openxmlformats.org/markup-compatibility/2006">
              <mc:Choice xmlns:v="urn:schemas-microsoft-com:vml" Requires="v">
                <p:oleObj spid="_x0000_s16492" name="" r:id="rId11" imgW="2082800" imgH="215900" progId="Equation.DSMT4">
                  <p:embed/>
                </p:oleObj>
              </mc:Choice>
              <mc:Fallback>
                <p:oleObj name="" r:id="rId11" imgW="2082800" imgH="215900" progId="Equation.DSMT4">
                  <p:embed/>
                  <p:pic>
                    <p:nvPicPr>
                      <p:cNvPr id="0" name="图片 15"/>
                      <p:cNvPicPr/>
                      <p:nvPr/>
                    </p:nvPicPr>
                    <p:blipFill>
                      <a:blip r:embed="rId12"/>
                      <a:stretch>
                        <a:fillRect/>
                      </a:stretch>
                    </p:blipFill>
                    <p:spPr>
                      <a:xfrm>
                        <a:off x="2084070" y="3743960"/>
                        <a:ext cx="2969895" cy="308610"/>
                      </a:xfrm>
                      <a:prstGeom prst="rect">
                        <a:avLst/>
                      </a:prstGeom>
                      <a:noFill/>
                      <a:ln w="38100">
                        <a:noFill/>
                        <a:miter/>
                      </a:ln>
                    </p:spPr>
                  </p:pic>
                </p:oleObj>
              </mc:Fallback>
            </mc:AlternateContent>
          </a:graphicData>
        </a:graphic>
      </p:graphicFrame>
      <p:sp>
        <p:nvSpPr>
          <p:cNvPr id="13" name="文本框 12"/>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形式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四、</a:t>
            </a:r>
            <a:r>
              <a:rPr lang="zh-CN" altLang="en-US" sz="1600" b="1" dirty="0">
                <a:solidFill>
                  <a:srgbClr val="000066"/>
                </a:solidFill>
                <a:latin typeface="微软雅黑" panose="020B0503020204020204" pitchFamily="34" charset="-122"/>
                <a:ea typeface="微软雅黑" panose="020B0503020204020204" pitchFamily="34" charset="-122"/>
                <a:sym typeface="+mn-ea"/>
              </a:rPr>
              <a:t>连续傅里叶变换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则上述公式可以进一步表达为</a:t>
            </a:r>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endParaRPr lang="zh-CN" altLang="en-US"/>
          </a:p>
          <a:p>
            <a:pPr indent="457200" fontAlgn="auto"/>
            <a:endParaRPr lang="zh-CN" altLang="en-US"/>
          </a:p>
          <a:p>
            <a:pPr indent="457200" fontAlgn="auto"/>
            <a:r>
              <a:rPr lang="zh-CN" altLang="en-US"/>
              <a:t>表明</a:t>
            </a:r>
            <a:r>
              <a:rPr lang="en-US" altLang="zh-CN"/>
              <a:t>2D</a:t>
            </a:r>
            <a:r>
              <a:rPr lang="zh-CN" altLang="en-US"/>
              <a:t>傅里叶变换可以转换对两个变量的</a:t>
            </a:r>
            <a:r>
              <a:rPr lang="en-US" altLang="zh-CN"/>
              <a:t>1D</a:t>
            </a:r>
            <a:r>
              <a:rPr lang="zh-CN" altLang="en-US"/>
              <a:t>傅里叶变换进行计算，这是</a:t>
            </a:r>
            <a:r>
              <a:rPr lang="en-US" altLang="zh-CN"/>
              <a:t>2D</a:t>
            </a:r>
            <a:r>
              <a:rPr lang="zh-CN" altLang="en-US"/>
              <a:t>快速傅里叶变换的基本原理之一。同理，对于</a:t>
            </a:r>
            <a:r>
              <a:rPr lang="en-US" altLang="zh-CN"/>
              <a:t>2D</a:t>
            </a:r>
            <a:r>
              <a:rPr lang="zh-CN" altLang="en-US"/>
              <a:t>傅里叶逆变换也有同样的性质。</a:t>
            </a:r>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744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57"/>
          <p:cNvGraphicFramePr>
            <a:graphicFrameLocks noChangeAspect="1"/>
          </p:cNvGraphicFramePr>
          <p:nvPr/>
        </p:nvGraphicFramePr>
        <p:xfrm>
          <a:off x="775335" y="1877695"/>
          <a:ext cx="5309235" cy="752475"/>
        </p:xfrm>
        <a:graphic>
          <a:graphicData uri="http://schemas.openxmlformats.org/presentationml/2006/ole">
            <mc:AlternateContent xmlns:mc="http://schemas.openxmlformats.org/markup-compatibility/2006">
              <mc:Choice xmlns:v="urn:schemas-microsoft-com:vml" Requires="v">
                <p:oleObj spid="_x0000_s17444" name="" r:id="rId3" imgW="3492500" imgH="469900" progId="Equation.DSMT4">
                  <p:embed/>
                </p:oleObj>
              </mc:Choice>
              <mc:Fallback>
                <p:oleObj name="" r:id="rId3" imgW="3492500" imgH="469900" progId="Equation.DSMT4">
                  <p:embed/>
                  <p:pic>
                    <p:nvPicPr>
                      <p:cNvPr id="0" name="图片 3075"/>
                      <p:cNvPicPr/>
                      <p:nvPr/>
                    </p:nvPicPr>
                    <p:blipFill>
                      <a:blip r:embed="rId4"/>
                      <a:stretch>
                        <a:fillRect/>
                      </a:stretch>
                    </p:blipFill>
                    <p:spPr>
                      <a:xfrm>
                        <a:off x="775335" y="1877695"/>
                        <a:ext cx="5309235" cy="752475"/>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形式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542415" y="4108450"/>
            <a:ext cx="3862070" cy="368300"/>
          </a:xfrm>
          <a:prstGeom prst="rect">
            <a:avLst/>
          </a:prstGeom>
        </p:spPr>
        <p:txBody>
          <a:bodyPr wrap="square">
            <a:spAutoFit/>
          </a:bodyPr>
          <a:p>
            <a:pPr indent="0">
              <a:buFont typeface="Wingdings" panose="05000000000000000000" pitchFamily="2" charset="2"/>
              <a:buNone/>
            </a:pPr>
            <a:r>
              <a:rPr lang="en-US" altLang="zh-CN" b="1" dirty="0">
                <a:solidFill>
                  <a:srgbClr val="FF0000"/>
                </a:solidFill>
                <a:latin typeface="微软雅黑" panose="020B0503020204020204" pitchFamily="34" charset="-122"/>
                <a:ea typeface="微软雅黑" panose="020B0503020204020204" pitchFamily="34" charset="-122"/>
              </a:rPr>
              <a:t>2D</a:t>
            </a:r>
            <a:r>
              <a:rPr lang="zh-CN" altLang="en-US" b="1" dirty="0">
                <a:solidFill>
                  <a:srgbClr val="FF0000"/>
                </a:solidFill>
                <a:latin typeface="微软雅黑" panose="020B0503020204020204" pitchFamily="34" charset="-122"/>
                <a:ea typeface="微软雅黑" panose="020B0503020204020204" pitchFamily="34" charset="-122"/>
              </a:rPr>
              <a:t>基的可分离表示</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》快速实现</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8819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四、</a:t>
            </a:r>
            <a:r>
              <a:rPr lang="zh-CN" altLang="en-US" sz="1600" b="1" dirty="0">
                <a:solidFill>
                  <a:srgbClr val="000066"/>
                </a:solidFill>
                <a:latin typeface="微软雅黑" panose="020B0503020204020204" pitchFamily="34" charset="-122"/>
                <a:ea typeface="微软雅黑" panose="020B0503020204020204" pitchFamily="34" charset="-122"/>
                <a:sym typeface="+mn-ea"/>
              </a:rPr>
              <a:t>连续傅里叶变换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直观上讲，</a:t>
            </a:r>
            <a:r>
              <a:rPr lang="en-US" altLang="zh-CN"/>
              <a:t> 2D</a:t>
            </a:r>
            <a:r>
              <a:rPr lang="zh-CN" altLang="en-US"/>
              <a:t>傅里叶变换本质上是采取不同空间频率的</a:t>
            </a:r>
            <a:r>
              <a:rPr lang="en-US" altLang="zh-CN"/>
              <a:t>2D</a:t>
            </a:r>
            <a:r>
              <a:rPr lang="zh-CN" altLang="en-US"/>
              <a:t>傅里叶基（复函数模板），组合生成图像内容，如图所示。</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sz="1400"/>
              <a:t>利用不同空间频率的</a:t>
            </a:r>
            <a:r>
              <a:rPr lang="en-US" altLang="zh-CN" sz="1400"/>
              <a:t>2D</a:t>
            </a:r>
            <a:r>
              <a:rPr lang="zh-CN" altLang="en-US" sz="1400"/>
              <a:t>傅里叶基（若干复函数模板，此图仅显示幅度）合成任意图像示意图</a:t>
            </a:r>
            <a:endParaRPr lang="zh-CN" altLang="en-US" sz="1600"/>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845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344" name="图片 344"/>
          <p:cNvPicPr>
            <a:picLocks noChangeAspect="1" noChangeArrowheads="1"/>
          </p:cNvPicPr>
          <p:nvPr/>
        </p:nvPicPr>
        <p:blipFill>
          <a:blip r:embed="rId3" cstate="print"/>
          <a:srcRect/>
          <a:stretch>
            <a:fillRect/>
          </a:stretch>
        </p:blipFill>
        <p:spPr>
          <a:xfrm>
            <a:off x="1864043" y="2114550"/>
            <a:ext cx="2820035" cy="1680210"/>
          </a:xfrm>
          <a:prstGeom prst="rect">
            <a:avLst/>
          </a:prstGeom>
          <a:noFill/>
          <a:ln w="9525">
            <a:noFill/>
            <a:miter lim="800000"/>
            <a:headEnd/>
            <a:tailEnd/>
          </a:ln>
        </p:spPr>
      </p:pic>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形式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8819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对于</a:t>
                </a:r>
                <a:r>
                  <a:rPr lang="en-US" altLang="zh-CN"/>
                  <a:t>1D</a:t>
                </a:r>
                <a:r>
                  <a:rPr lang="zh-CN" altLang="en-US"/>
                  <a:t>连续函数</a:t>
                </a:r>
                <a:r>
                  <a:rPr lang="en-US" altLang="zh-CN"/>
                  <a:t>                   </a:t>
                </a:r>
                <a:r>
                  <a:rPr lang="zh-CN" altLang="en-US"/>
                  <a:t>，下面讨论其离散傅里叶实现。考虑均匀采样，采样间隔为</a:t>
                </a:r>
                <a:r>
                  <a:rPr lang="en-US" altLang="zh-CN"/>
                  <a:t>       </a:t>
                </a:r>
                <a:r>
                  <a:rPr lang="zh-CN" altLang="en-US"/>
                  <a:t>，从起始采样位置</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MS Mincho" charset="0"/>
                            <a:cs typeface="Cambria Math" panose="02040503050406030204" pitchFamily="18" charset="0"/>
                          </a:rPr>
                          <m:t>0</m:t>
                        </m:r>
                      </m:sub>
                    </m:sSub>
                  </m:oMath>
                </a14:m>
                <a:r>
                  <a:rPr lang="zh-CN" altLang="en-US"/>
                  <a:t>开始均匀采样，如图所示，采样点</a:t>
                </a:r>
                <a:r>
                  <a:rPr lang="en-US" altLang="zh-CN"/>
                  <a:t>                      </a:t>
                </a:r>
                <a:r>
                  <a:rPr lang="zh-CN" altLang="en-US"/>
                  <a:t>，所获得的采样为</a:t>
                </a:r>
                <a:endParaRPr lang="zh-CN" altLang="en-US"/>
              </a:p>
              <a:p>
                <a:pPr indent="457200" fontAlgn="auto"/>
                <a:endParaRPr lang="zh-CN" altLang="en-US"/>
              </a:p>
              <a:p>
                <a:pPr indent="457200" fontAlgn="auto"/>
                <a:endParaRPr lang="zh-CN" altLang="en-US"/>
              </a:p>
              <a:p>
                <a:pPr indent="457200" fontAlgn="auto"/>
                <a:r>
                  <a:rPr lang="zh-CN" altLang="en-US"/>
                  <a:t>给定</a:t>
                </a:r>
                <a:r>
                  <a:rPr lang="en-US" altLang="zh-CN"/>
                  <a:t>N</a:t>
                </a:r>
                <a:r>
                  <a:rPr lang="zh-CN" altLang="en-US"/>
                  <a:t>个等间隔的采样，我们定义</a:t>
                </a:r>
                <a:endParaRPr lang="zh-CN" altLang="en-US"/>
              </a:p>
              <a:p>
                <a:pPr indent="457200" fontAlgn="auto"/>
                <a:endParaRPr lang="zh-CN" altLang="en-US"/>
              </a:p>
              <a:p>
                <a:pPr indent="457200" fontAlgn="auto"/>
                <a:endParaRPr lang="zh-CN" altLang="en-US"/>
              </a:p>
              <a:p>
                <a:pPr indent="457200" fontAlgn="auto"/>
                <a:r>
                  <a:rPr lang="en-US" altLang="zh-CN"/>
                  <a:t>                   </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459740" y="1122680"/>
                <a:ext cx="5944235" cy="3663950"/>
              </a:xfrm>
              <a:prstGeom prst="rect">
                <a:avLst/>
              </a:prstGeom>
              <a:blipFill rotWithShape="1">
                <a:blip r:embed="rId1"/>
                <a:stretch>
                  <a:fillRect b="-65962"/>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9559"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56"/>
          <p:cNvGraphicFramePr>
            <a:graphicFrameLocks noChangeAspect="1"/>
          </p:cNvGraphicFramePr>
          <p:nvPr/>
        </p:nvGraphicFramePr>
        <p:xfrm>
          <a:off x="2634615" y="1138873"/>
          <a:ext cx="988152" cy="324000"/>
        </p:xfrm>
        <a:graphic>
          <a:graphicData uri="http://schemas.openxmlformats.org/presentationml/2006/ole">
            <mc:AlternateContent xmlns:mc="http://schemas.openxmlformats.org/markup-compatibility/2006">
              <mc:Choice xmlns:v="urn:schemas-microsoft-com:vml" Requires="v">
                <p:oleObj spid="_x0000_s19560" name="" r:id="rId4" imgW="660400" imgH="215900" progId="Equation.DSMT4">
                  <p:embed/>
                </p:oleObj>
              </mc:Choice>
              <mc:Fallback>
                <p:oleObj name="" r:id="rId4" imgW="660400" imgH="215900" progId="Equation.DSMT4">
                  <p:embed/>
                  <p:pic>
                    <p:nvPicPr>
                      <p:cNvPr id="0" name="图片 3075"/>
                      <p:cNvPicPr/>
                      <p:nvPr/>
                    </p:nvPicPr>
                    <p:blipFill>
                      <a:blip r:embed="rId5"/>
                      <a:stretch>
                        <a:fillRect/>
                      </a:stretch>
                    </p:blipFill>
                    <p:spPr>
                      <a:xfrm>
                        <a:off x="2634615" y="1138873"/>
                        <a:ext cx="988152" cy="324000"/>
                      </a:xfrm>
                      <a:prstGeom prst="rect">
                        <a:avLst/>
                      </a:prstGeom>
                      <a:noFill/>
                      <a:ln w="38100">
                        <a:noFill/>
                        <a:miter/>
                      </a:ln>
                    </p:spPr>
                  </p:pic>
                </p:oleObj>
              </mc:Fallback>
            </mc:AlternateContent>
          </a:graphicData>
        </a:graphic>
      </p:graphicFrame>
      <p:graphicFrame>
        <p:nvGraphicFramePr>
          <p:cNvPr id="10" name="对象 -2147481655"/>
          <p:cNvGraphicFramePr>
            <a:graphicFrameLocks noChangeAspect="1"/>
          </p:cNvGraphicFramePr>
          <p:nvPr/>
        </p:nvGraphicFramePr>
        <p:xfrm>
          <a:off x="4021455" y="1462723"/>
          <a:ext cx="345794" cy="252000"/>
        </p:xfrm>
        <a:graphic>
          <a:graphicData uri="http://schemas.openxmlformats.org/presentationml/2006/ole">
            <mc:AlternateContent xmlns:mc="http://schemas.openxmlformats.org/markup-compatibility/2006">
              <mc:Choice xmlns:v="urn:schemas-microsoft-com:vml" Requires="v">
                <p:oleObj spid="_x0000_s19561" name="" r:id="rId6" imgW="190500" imgH="152400" progId="Equation.DSMT4">
                  <p:embed/>
                </p:oleObj>
              </mc:Choice>
              <mc:Fallback>
                <p:oleObj name="" r:id="rId6" imgW="190500" imgH="152400" progId="Equation.DSMT4">
                  <p:embed/>
                  <p:pic>
                    <p:nvPicPr>
                      <p:cNvPr id="0" name="图片 5"/>
                      <p:cNvPicPr/>
                      <p:nvPr/>
                    </p:nvPicPr>
                    <p:blipFill>
                      <a:blip r:embed="rId7"/>
                      <a:stretch>
                        <a:fillRect/>
                      </a:stretch>
                    </p:blipFill>
                    <p:spPr>
                      <a:xfrm>
                        <a:off x="4021455" y="1462723"/>
                        <a:ext cx="345794" cy="252000"/>
                      </a:xfrm>
                      <a:prstGeom prst="rect">
                        <a:avLst/>
                      </a:prstGeom>
                      <a:noFill/>
                      <a:ln w="38100">
                        <a:noFill/>
                        <a:miter/>
                      </a:ln>
                    </p:spPr>
                  </p:pic>
                </p:oleObj>
              </mc:Fallback>
            </mc:AlternateContent>
          </a:graphicData>
        </a:graphic>
      </p:graphicFrame>
      <p:graphicFrame>
        <p:nvGraphicFramePr>
          <p:cNvPr id="12" name="对象 -2147481653"/>
          <p:cNvGraphicFramePr>
            <a:graphicFrameLocks noChangeAspect="1"/>
          </p:cNvGraphicFramePr>
          <p:nvPr/>
        </p:nvGraphicFramePr>
        <p:xfrm>
          <a:off x="4235450" y="1714500"/>
          <a:ext cx="1107529" cy="324000"/>
        </p:xfrm>
        <a:graphic>
          <a:graphicData uri="http://schemas.openxmlformats.org/presentationml/2006/ole">
            <mc:AlternateContent xmlns:mc="http://schemas.openxmlformats.org/markup-compatibility/2006">
              <mc:Choice xmlns:v="urn:schemas-microsoft-com:vml" Requires="v">
                <p:oleObj spid="_x0000_s19562" name="" r:id="rId8" imgW="673100" imgH="190500" progId="Equation.DSMT4">
                  <p:embed/>
                </p:oleObj>
              </mc:Choice>
              <mc:Fallback>
                <p:oleObj name="" r:id="rId8" imgW="673100" imgH="190500" progId="Equation.DSMT4">
                  <p:embed/>
                  <p:pic>
                    <p:nvPicPr>
                      <p:cNvPr id="0" name="图片 7"/>
                      <p:cNvPicPr/>
                      <p:nvPr/>
                    </p:nvPicPr>
                    <p:blipFill>
                      <a:blip r:embed="rId9"/>
                      <a:stretch>
                        <a:fillRect/>
                      </a:stretch>
                    </p:blipFill>
                    <p:spPr>
                      <a:xfrm>
                        <a:off x="4235450" y="1714500"/>
                        <a:ext cx="1107529" cy="324000"/>
                      </a:xfrm>
                      <a:prstGeom prst="rect">
                        <a:avLst/>
                      </a:prstGeom>
                      <a:noFill/>
                      <a:ln w="38100">
                        <a:noFill/>
                        <a:miter/>
                      </a:ln>
                    </p:spPr>
                  </p:pic>
                </p:oleObj>
              </mc:Fallback>
            </mc:AlternateContent>
          </a:graphicData>
        </a:graphic>
      </p:graphicFrame>
      <p:graphicFrame>
        <p:nvGraphicFramePr>
          <p:cNvPr id="14" name="对象 -2147481652"/>
          <p:cNvGraphicFramePr>
            <a:graphicFrameLocks noChangeAspect="1"/>
          </p:cNvGraphicFramePr>
          <p:nvPr/>
        </p:nvGraphicFramePr>
        <p:xfrm>
          <a:off x="1606233" y="2355533"/>
          <a:ext cx="3043319" cy="324000"/>
        </p:xfrm>
        <a:graphic>
          <a:graphicData uri="http://schemas.openxmlformats.org/presentationml/2006/ole">
            <mc:AlternateContent xmlns:mc="http://schemas.openxmlformats.org/markup-compatibility/2006">
              <mc:Choice xmlns:v="urn:schemas-microsoft-com:vml" Requires="v">
                <p:oleObj spid="_x0000_s19563" name="" r:id="rId10" imgW="2044065" imgH="215900" progId="Equation.DSMT4">
                  <p:embed/>
                </p:oleObj>
              </mc:Choice>
              <mc:Fallback>
                <p:oleObj name="" r:id="rId10" imgW="2044065" imgH="215900" progId="Equation.DSMT4">
                  <p:embed/>
                  <p:pic>
                    <p:nvPicPr>
                      <p:cNvPr id="0" name="图片 8"/>
                      <p:cNvPicPr/>
                      <p:nvPr/>
                    </p:nvPicPr>
                    <p:blipFill>
                      <a:blip r:embed="rId11"/>
                      <a:stretch>
                        <a:fillRect/>
                      </a:stretch>
                    </p:blipFill>
                    <p:spPr>
                      <a:xfrm>
                        <a:off x="1606233" y="2355533"/>
                        <a:ext cx="3043319" cy="324000"/>
                      </a:xfrm>
                      <a:prstGeom prst="rect">
                        <a:avLst/>
                      </a:prstGeom>
                      <a:noFill/>
                      <a:ln w="38100">
                        <a:noFill/>
                        <a:miter/>
                      </a:ln>
                    </p:spPr>
                  </p:pic>
                </p:oleObj>
              </mc:Fallback>
            </mc:AlternateContent>
          </a:graphicData>
        </a:graphic>
      </p:graphicFrame>
      <p:graphicFrame>
        <p:nvGraphicFramePr>
          <p:cNvPr id="16" name="对象 -2147481650"/>
          <p:cNvGraphicFramePr>
            <a:graphicFrameLocks noChangeAspect="1"/>
          </p:cNvGraphicFramePr>
          <p:nvPr/>
        </p:nvGraphicFramePr>
        <p:xfrm>
          <a:off x="1760220" y="3176905"/>
          <a:ext cx="2937827" cy="324000"/>
        </p:xfrm>
        <a:graphic>
          <a:graphicData uri="http://schemas.openxmlformats.org/presentationml/2006/ole">
            <mc:AlternateContent xmlns:mc="http://schemas.openxmlformats.org/markup-compatibility/2006">
              <mc:Choice xmlns:v="urn:schemas-microsoft-com:vml" Requires="v">
                <p:oleObj spid="_x0000_s19564" name="" r:id="rId12" imgW="1955165" imgH="215900" progId="Equation.DSMT4">
                  <p:embed/>
                </p:oleObj>
              </mc:Choice>
              <mc:Fallback>
                <p:oleObj name="" r:id="rId12" imgW="1955165" imgH="215900" progId="Equation.DSMT4">
                  <p:embed/>
                  <p:pic>
                    <p:nvPicPr>
                      <p:cNvPr id="0" name="图片 9"/>
                      <p:cNvPicPr/>
                      <p:nvPr/>
                    </p:nvPicPr>
                    <p:blipFill>
                      <a:blip r:embed="rId13"/>
                      <a:stretch>
                        <a:fillRect/>
                      </a:stretch>
                    </p:blipFill>
                    <p:spPr>
                      <a:xfrm>
                        <a:off x="1760220" y="3176905"/>
                        <a:ext cx="2937827" cy="324000"/>
                      </a:xfrm>
                      <a:prstGeom prst="rect">
                        <a:avLst/>
                      </a:prstGeom>
                      <a:noFill/>
                      <a:ln w="38100">
                        <a:noFill/>
                        <a:miter/>
                      </a:ln>
                    </p:spPr>
                  </p:pic>
                </p:oleObj>
              </mc:Fallback>
            </mc:AlternateContent>
          </a:graphicData>
        </a:graphic>
      </p:graphicFrame>
      <p:sp>
        <p:nvSpPr>
          <p:cNvPr id="13" name="文本框 12"/>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 </a:t>
            </a:r>
            <a:r>
              <a:rPr lang="en-US" altLang="zh-CN"/>
              <a:t>                  </a:t>
            </a:r>
            <a:r>
              <a:rPr lang="zh-CN" altLang="en-US"/>
              <a:t>（</a:t>
            </a:r>
            <a:r>
              <a:rPr lang="en-US" altLang="zh-CN"/>
              <a:t>a</a:t>
            </a:r>
            <a:r>
              <a:rPr lang="zh-CN" altLang="en-US"/>
              <a:t>）</a:t>
            </a:r>
            <a:r>
              <a:rPr lang="en-US" altLang="zh-CN"/>
              <a:t>                                </a:t>
            </a:r>
            <a:r>
              <a:rPr lang="zh-CN" altLang="en-US"/>
              <a:t>（</a:t>
            </a:r>
            <a:r>
              <a:rPr lang="en-US" altLang="zh-CN"/>
              <a:t>b</a:t>
            </a:r>
            <a:r>
              <a:rPr lang="zh-CN" altLang="en-US"/>
              <a:t>）</a:t>
            </a:r>
            <a:endParaRPr lang="zh-CN" altLang="en-US"/>
          </a:p>
          <a:p>
            <a:pPr indent="457200" fontAlgn="auto"/>
            <a:endParaRPr lang="en-US" altLang="zh-CN" sz="1400"/>
          </a:p>
          <a:p>
            <a:pPr indent="457200" fontAlgn="auto"/>
            <a:endParaRPr lang="en-US" altLang="zh-CN" sz="1400"/>
          </a:p>
          <a:p>
            <a:pPr indent="457200" fontAlgn="auto"/>
            <a:r>
              <a:rPr lang="en-US" altLang="zh-CN" sz="1400"/>
              <a:t>1D</a:t>
            </a:r>
            <a:r>
              <a:rPr lang="zh-CN" altLang="en-US" sz="1400"/>
              <a:t>连续函数均匀采样示意，</a:t>
            </a:r>
            <a:r>
              <a:rPr lang="en-US" altLang="zh-CN" sz="1400"/>
              <a:t>(a) </a:t>
            </a:r>
            <a:r>
              <a:rPr lang="zh-CN" altLang="en-US" sz="1400"/>
              <a:t>均匀采样过程</a:t>
            </a:r>
            <a:r>
              <a:rPr lang="en-US" altLang="zh-CN" sz="1400"/>
              <a:t>; (b) </a:t>
            </a:r>
            <a:r>
              <a:rPr lang="zh-CN" altLang="en-US" sz="1400"/>
              <a:t>采样序列</a:t>
            </a:r>
            <a:endParaRPr lang="zh-CN" altLang="en-US" sz="1400"/>
          </a:p>
          <a:p>
            <a:pPr indent="457200" fontAlgn="auto"/>
            <a:r>
              <a:rPr lang="en-US" altLang="zh-CN"/>
              <a:t>                   </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049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44"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05" y="1189990"/>
            <a:ext cx="5305425" cy="1844675"/>
          </a:xfrm>
          <a:prstGeom prst="rect">
            <a:avLst/>
          </a:prstGeom>
        </p:spPr>
      </p:pic>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对于信号长度为</a:t>
            </a:r>
            <a:r>
              <a:rPr lang="en-US" altLang="zh-CN"/>
              <a:t>N</a:t>
            </a:r>
            <a:r>
              <a:rPr lang="zh-CN" altLang="en-US"/>
              <a:t>的离散信号</a:t>
            </a:r>
            <a:r>
              <a:rPr lang="en-US" altLang="zh-CN"/>
              <a:t>                                            </a:t>
            </a:r>
            <a:r>
              <a:rPr lang="zh-CN" altLang="en-US"/>
              <a:t>，同样对傅里叶基函数进行离散采样，其离散傅里叶基为</a:t>
            </a:r>
            <a:r>
              <a:rPr lang="en-US" altLang="zh-CN"/>
              <a:t>                   </a:t>
            </a:r>
            <a:endParaRPr lang="zh-CN" altLang="en-US"/>
          </a:p>
          <a:p>
            <a:pPr indent="457200" fontAlgn="auto"/>
            <a:endParaRPr lang="zh-CN" altLang="en-US"/>
          </a:p>
          <a:p>
            <a:pPr indent="457200" fontAlgn="auto"/>
            <a:endParaRPr lang="zh-CN" altLang="en-US"/>
          </a:p>
          <a:p>
            <a:pPr indent="457200" fontAlgn="auto"/>
            <a:r>
              <a:rPr lang="zh-CN" altLang="en-US"/>
              <a:t>其中，</a:t>
            </a:r>
            <a:r>
              <a:rPr lang="en-US" altLang="zh-CN"/>
              <a:t>n</a:t>
            </a:r>
            <a:r>
              <a:rPr lang="zh-CN" altLang="en-US"/>
              <a:t>和</a:t>
            </a:r>
            <a:r>
              <a:rPr lang="en-US" altLang="zh-CN"/>
              <a:t>k</a:t>
            </a:r>
            <a:r>
              <a:rPr lang="zh-CN" altLang="en-US"/>
              <a:t>分别表示空间和频率采样点索引，基向</a:t>
            </a:r>
            <a:endParaRPr lang="zh-CN" altLang="en-US"/>
          </a:p>
          <a:p>
            <a:pPr indent="0" fontAlgn="auto"/>
            <a:endParaRPr lang="zh-CN" altLang="en-US"/>
          </a:p>
          <a:p>
            <a:pPr indent="0" fontAlgn="auto"/>
            <a:r>
              <a:rPr lang="zh-CN" altLang="en-US"/>
              <a:t>量</a:t>
            </a:r>
            <a:r>
              <a:rPr lang="en-US" altLang="zh-CN"/>
              <a:t>                                             </a:t>
            </a:r>
            <a:r>
              <a:rPr lang="zh-CN" altLang="en-US"/>
              <a:t>，则</a:t>
            </a:r>
            <a:r>
              <a:rPr lang="en-US" altLang="zh-CN"/>
              <a:t>1D</a:t>
            </a:r>
            <a:r>
              <a:rPr lang="zh-CN" altLang="en-US"/>
              <a:t>离散傅里叶变换为</a:t>
            </a:r>
            <a:endParaRPr lang="zh-CN" altLang="en-US"/>
          </a:p>
          <a:p>
            <a:pPr indent="0" fontAlgn="auto"/>
            <a:endParaRPr lang="zh-CN" altLang="en-US"/>
          </a:p>
          <a:p>
            <a:pPr indent="0" fontAlgn="auto"/>
            <a:endParaRPr lang="zh-CN" altLang="en-US"/>
          </a:p>
          <a:p>
            <a:pPr indent="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159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48"/>
          <p:cNvGraphicFramePr>
            <a:graphicFrameLocks noChangeAspect="1"/>
          </p:cNvGraphicFramePr>
          <p:nvPr/>
        </p:nvGraphicFramePr>
        <p:xfrm>
          <a:off x="3933508" y="1146493"/>
          <a:ext cx="2245196" cy="324000"/>
        </p:xfrm>
        <a:graphic>
          <a:graphicData uri="http://schemas.openxmlformats.org/presentationml/2006/ole">
            <mc:AlternateContent xmlns:mc="http://schemas.openxmlformats.org/markup-compatibility/2006">
              <mc:Choice xmlns:v="urn:schemas-microsoft-com:vml" Requires="v">
                <p:oleObj spid="_x0000_s21591" name="" r:id="rId3" imgW="1511300" imgH="215900" progId="Equation.DSMT4">
                  <p:embed/>
                </p:oleObj>
              </mc:Choice>
              <mc:Fallback>
                <p:oleObj name="" r:id="rId3" imgW="1511300" imgH="215900" progId="Equation.DSMT4">
                  <p:embed/>
                  <p:pic>
                    <p:nvPicPr>
                      <p:cNvPr id="0" name="图片 3075"/>
                      <p:cNvPicPr/>
                      <p:nvPr/>
                    </p:nvPicPr>
                    <p:blipFill>
                      <a:blip r:embed="rId4"/>
                      <a:stretch>
                        <a:fillRect/>
                      </a:stretch>
                    </p:blipFill>
                    <p:spPr>
                      <a:xfrm>
                        <a:off x="3933508" y="1146493"/>
                        <a:ext cx="2245196" cy="324000"/>
                      </a:xfrm>
                      <a:prstGeom prst="rect">
                        <a:avLst/>
                      </a:prstGeom>
                      <a:noFill/>
                      <a:ln w="38100">
                        <a:noFill/>
                        <a:miter/>
                      </a:ln>
                    </p:spPr>
                  </p:pic>
                </p:oleObj>
              </mc:Fallback>
            </mc:AlternateContent>
          </a:graphicData>
        </a:graphic>
      </p:graphicFrame>
      <p:graphicFrame>
        <p:nvGraphicFramePr>
          <p:cNvPr id="10" name="对象 -2147481647"/>
          <p:cNvGraphicFramePr>
            <a:graphicFrameLocks noChangeAspect="1"/>
          </p:cNvGraphicFramePr>
          <p:nvPr/>
        </p:nvGraphicFramePr>
        <p:xfrm>
          <a:off x="1650365" y="1804670"/>
          <a:ext cx="3260172" cy="396000"/>
        </p:xfrm>
        <a:graphic>
          <a:graphicData uri="http://schemas.openxmlformats.org/presentationml/2006/ole">
            <mc:AlternateContent xmlns:mc="http://schemas.openxmlformats.org/markup-compatibility/2006">
              <mc:Choice xmlns:v="urn:schemas-microsoft-com:vml" Requires="v">
                <p:oleObj spid="_x0000_s21592" name="" r:id="rId5" imgW="2425700" imgH="292100" progId="Equation.DSMT4">
                  <p:embed/>
                </p:oleObj>
              </mc:Choice>
              <mc:Fallback>
                <p:oleObj name="" r:id="rId5" imgW="2425700" imgH="292100" progId="Equation.DSMT4">
                  <p:embed/>
                  <p:pic>
                    <p:nvPicPr>
                      <p:cNvPr id="0" name="图片 5"/>
                      <p:cNvPicPr/>
                      <p:nvPr/>
                    </p:nvPicPr>
                    <p:blipFill>
                      <a:blip r:embed="rId6"/>
                      <a:stretch>
                        <a:fillRect/>
                      </a:stretch>
                    </p:blipFill>
                    <p:spPr>
                      <a:xfrm>
                        <a:off x="1650365" y="1804670"/>
                        <a:ext cx="3260172" cy="396000"/>
                      </a:xfrm>
                      <a:prstGeom prst="rect">
                        <a:avLst/>
                      </a:prstGeom>
                      <a:noFill/>
                      <a:ln w="38100">
                        <a:noFill/>
                        <a:miter/>
                      </a:ln>
                    </p:spPr>
                  </p:pic>
                </p:oleObj>
              </mc:Fallback>
            </mc:AlternateContent>
          </a:graphicData>
        </a:graphic>
      </p:graphicFrame>
      <p:graphicFrame>
        <p:nvGraphicFramePr>
          <p:cNvPr id="12" name="对象 -2147481644"/>
          <p:cNvGraphicFramePr>
            <a:graphicFrameLocks noChangeAspect="1"/>
          </p:cNvGraphicFramePr>
          <p:nvPr/>
        </p:nvGraphicFramePr>
        <p:xfrm>
          <a:off x="781050" y="2679383"/>
          <a:ext cx="2290816" cy="576000"/>
        </p:xfrm>
        <a:graphic>
          <a:graphicData uri="http://schemas.openxmlformats.org/presentationml/2006/ole">
            <mc:AlternateContent xmlns:mc="http://schemas.openxmlformats.org/markup-compatibility/2006">
              <mc:Choice xmlns:v="urn:schemas-microsoft-com:vml" Requires="v">
                <p:oleObj spid="_x0000_s21593" name="" r:id="rId7" imgW="1764665" imgH="444500" progId="Equation.DSMT4">
                  <p:embed/>
                </p:oleObj>
              </mc:Choice>
              <mc:Fallback>
                <p:oleObj name="" r:id="rId7" imgW="1764665" imgH="444500" progId="Equation.DSMT4">
                  <p:embed/>
                  <p:pic>
                    <p:nvPicPr>
                      <p:cNvPr id="0" name="图片 7"/>
                      <p:cNvPicPr/>
                      <p:nvPr/>
                    </p:nvPicPr>
                    <p:blipFill>
                      <a:blip r:embed="rId8"/>
                      <a:stretch>
                        <a:fillRect/>
                      </a:stretch>
                    </p:blipFill>
                    <p:spPr>
                      <a:xfrm>
                        <a:off x="781050" y="2679383"/>
                        <a:ext cx="2290816" cy="576000"/>
                      </a:xfrm>
                      <a:prstGeom prst="rect">
                        <a:avLst/>
                      </a:prstGeom>
                      <a:noFill/>
                      <a:ln w="38100">
                        <a:noFill/>
                        <a:miter/>
                      </a:ln>
                    </p:spPr>
                  </p:pic>
                </p:oleObj>
              </mc:Fallback>
            </mc:AlternateContent>
          </a:graphicData>
        </a:graphic>
      </p:graphicFrame>
      <p:graphicFrame>
        <p:nvGraphicFramePr>
          <p:cNvPr id="14" name="对象 -2147481643"/>
          <p:cNvGraphicFramePr>
            <a:graphicFrameLocks noChangeAspect="1"/>
          </p:cNvGraphicFramePr>
          <p:nvPr/>
        </p:nvGraphicFramePr>
        <p:xfrm>
          <a:off x="973773" y="3452495"/>
          <a:ext cx="4915761" cy="540000"/>
        </p:xfrm>
        <a:graphic>
          <a:graphicData uri="http://schemas.openxmlformats.org/presentationml/2006/ole">
            <mc:AlternateContent xmlns:mc="http://schemas.openxmlformats.org/markup-compatibility/2006">
              <mc:Choice xmlns:v="urn:schemas-microsoft-com:vml" Requires="v">
                <p:oleObj spid="_x0000_s21594" name="" r:id="rId9" imgW="3429000" imgH="381000" progId="Equation.DSMT4">
                  <p:embed/>
                </p:oleObj>
              </mc:Choice>
              <mc:Fallback>
                <p:oleObj name="" r:id="rId9" imgW="3429000" imgH="381000" progId="Equation.DSMT4">
                  <p:embed/>
                  <p:pic>
                    <p:nvPicPr>
                      <p:cNvPr id="0" name="图片 8"/>
                      <p:cNvPicPr/>
                      <p:nvPr/>
                    </p:nvPicPr>
                    <p:blipFill>
                      <a:blip r:embed="rId10"/>
                      <a:stretch>
                        <a:fillRect/>
                      </a:stretch>
                    </p:blipFill>
                    <p:spPr>
                      <a:xfrm>
                        <a:off x="973773" y="3452495"/>
                        <a:ext cx="4915761" cy="540000"/>
                      </a:xfrm>
                      <a:prstGeom prst="rect">
                        <a:avLst/>
                      </a:prstGeom>
                      <a:noFill/>
                      <a:ln w="38100">
                        <a:noFill/>
                        <a:miter/>
                      </a:ln>
                    </p:spPr>
                  </p:pic>
                </p:oleObj>
              </mc:Fallback>
            </mc:AlternateContent>
          </a:graphicData>
        </a:graphic>
      </p:graphicFrame>
      <p:sp>
        <p:nvSpPr>
          <p:cNvPr id="13" name="文本框 12"/>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同理，逆变换可以定义为</a:t>
            </a:r>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256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42"/>
          <p:cNvGraphicFramePr>
            <a:graphicFrameLocks noChangeAspect="1"/>
          </p:cNvGraphicFramePr>
          <p:nvPr/>
        </p:nvGraphicFramePr>
        <p:xfrm>
          <a:off x="1165225" y="2176145"/>
          <a:ext cx="4177665" cy="740410"/>
        </p:xfrm>
        <a:graphic>
          <a:graphicData uri="http://schemas.openxmlformats.org/presentationml/2006/ole">
            <mc:AlternateContent xmlns:mc="http://schemas.openxmlformats.org/markup-compatibility/2006">
              <mc:Choice xmlns:v="urn:schemas-microsoft-com:vml" Requires="v">
                <p:oleObj spid="_x0000_s22564" name="" r:id="rId3" imgW="2222500" imgH="381000" progId="Equation.DSMT4">
                  <p:embed/>
                </p:oleObj>
              </mc:Choice>
              <mc:Fallback>
                <p:oleObj name="" r:id="rId3" imgW="2222500" imgH="381000" progId="Equation.DSMT4">
                  <p:embed/>
                  <p:pic>
                    <p:nvPicPr>
                      <p:cNvPr id="0" name="图片 13"/>
                      <p:cNvPicPr/>
                      <p:nvPr/>
                    </p:nvPicPr>
                    <p:blipFill>
                      <a:blip r:embed="rId4"/>
                      <a:stretch>
                        <a:fillRect/>
                      </a:stretch>
                    </p:blipFill>
                    <p:spPr>
                      <a:xfrm>
                        <a:off x="1165225" y="2176145"/>
                        <a:ext cx="4177665" cy="740410"/>
                      </a:xfrm>
                      <a:prstGeom prst="rect">
                        <a:avLst/>
                      </a:prstGeom>
                      <a:noFill/>
                      <a:ln w="38100">
                        <a:noFill/>
                        <a:miter/>
                      </a:ln>
                    </p:spPr>
                  </p:pic>
                </p:oleObj>
              </mc:Fallback>
            </mc:AlternateContent>
          </a:graphicData>
        </a:graphic>
      </p:graphicFrame>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dirty="0"/>
              <a:t>例</a:t>
            </a:r>
            <a:r>
              <a:rPr lang="en-US" altLang="zh-CN" dirty="0"/>
              <a:t>5.3</a:t>
            </a:r>
            <a:r>
              <a:rPr lang="zh-CN" altLang="en-US" dirty="0"/>
              <a:t>：设有一离散信号向量</a:t>
            </a:r>
            <a:r>
              <a:rPr lang="en-US" altLang="zh-CN" dirty="0"/>
              <a:t>                        </a:t>
            </a:r>
            <a:r>
              <a:rPr lang="zh-CN" altLang="en-US" dirty="0"/>
              <a:t>，求其离散傅里叶变换</a:t>
            </a:r>
            <a:endParaRPr lang="zh-CN" altLang="en-US" dirty="0"/>
          </a:p>
          <a:p>
            <a:pPr indent="457200" fontAlgn="auto"/>
            <a:endParaRPr lang="en-US" altLang="zh-CN" dirty="0"/>
          </a:p>
          <a:p>
            <a:pPr indent="457200" fontAlgn="auto"/>
            <a:endParaRPr lang="en-US" altLang="zh-CN" dirty="0"/>
          </a:p>
          <a:p>
            <a:pPr indent="457200" fontAlgn="auto"/>
            <a:endParaRPr lang="en-US" altLang="zh-CN" dirty="0"/>
          </a:p>
          <a:p>
            <a:pPr indent="457200" fontAlgn="auto"/>
            <a:r>
              <a:rPr lang="zh-CN" altLang="en-US" b="1" dirty="0" smtClean="0">
                <a:solidFill>
                  <a:srgbClr val="FF0000"/>
                </a:solidFill>
              </a:rPr>
              <a:t>现场作答</a:t>
            </a:r>
            <a:endParaRPr lang="zh-CN" altLang="en-US" b="1" dirty="0">
              <a:solidFill>
                <a:srgbClr val="FF0000"/>
              </a:solidFill>
            </a:endParaRPr>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3587"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41"/>
          <p:cNvGraphicFramePr>
            <a:graphicFrameLocks noChangeAspect="1"/>
          </p:cNvGraphicFramePr>
          <p:nvPr/>
        </p:nvGraphicFramePr>
        <p:xfrm>
          <a:off x="3785870" y="1121093"/>
          <a:ext cx="1267913" cy="324000"/>
        </p:xfrm>
        <a:graphic>
          <a:graphicData uri="http://schemas.openxmlformats.org/presentationml/2006/ole">
            <mc:AlternateContent xmlns:mc="http://schemas.openxmlformats.org/markup-compatibility/2006">
              <mc:Choice xmlns:v="urn:schemas-microsoft-com:vml" Requires="v">
                <p:oleObj spid="_x0000_s23588" name="" r:id="rId3" imgW="786765" imgH="203200" progId="Equation.DSMT4">
                  <p:embed/>
                </p:oleObj>
              </mc:Choice>
              <mc:Fallback>
                <p:oleObj name="" r:id="rId3" imgW="786765" imgH="203200" progId="Equation.DSMT4">
                  <p:embed/>
                  <p:pic>
                    <p:nvPicPr>
                      <p:cNvPr id="0" name="图片 3075"/>
                      <p:cNvPicPr/>
                      <p:nvPr/>
                    </p:nvPicPr>
                    <p:blipFill>
                      <a:blip r:embed="rId4"/>
                      <a:stretch>
                        <a:fillRect/>
                      </a:stretch>
                    </p:blipFill>
                    <p:spPr>
                      <a:xfrm>
                        <a:off x="3785870" y="1121093"/>
                        <a:ext cx="1267913" cy="324000"/>
                      </a:xfrm>
                      <a:prstGeom prst="rect">
                        <a:avLst/>
                      </a:prstGeom>
                      <a:noFill/>
                      <a:ln w="38100">
                        <a:noFill/>
                        <a:miter/>
                      </a:ln>
                    </p:spPr>
                  </p:pic>
                </p:oleObj>
              </mc:Fallback>
            </mc:AlternateContent>
          </a:graphicData>
        </a:graphic>
      </p:graphicFrame>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1D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例</a:t>
            </a:r>
            <a:r>
              <a:rPr lang="en-US" altLang="zh-CN"/>
              <a:t>5.3</a:t>
            </a:r>
            <a:r>
              <a:rPr lang="zh-CN" altLang="en-US"/>
              <a:t>：设有一离散信号向量</a:t>
            </a:r>
            <a:r>
              <a:rPr lang="en-US" altLang="zh-CN"/>
              <a:t>                        </a:t>
            </a:r>
            <a:r>
              <a:rPr lang="zh-CN" altLang="en-US"/>
              <a:t>，求其离散傅里叶变换</a:t>
            </a:r>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469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41"/>
          <p:cNvGraphicFramePr>
            <a:graphicFrameLocks noChangeAspect="1"/>
          </p:cNvGraphicFramePr>
          <p:nvPr/>
        </p:nvGraphicFramePr>
        <p:xfrm>
          <a:off x="3785870" y="1121093"/>
          <a:ext cx="1267913" cy="324000"/>
        </p:xfrm>
        <a:graphic>
          <a:graphicData uri="http://schemas.openxmlformats.org/presentationml/2006/ole">
            <mc:AlternateContent xmlns:mc="http://schemas.openxmlformats.org/markup-compatibility/2006">
              <mc:Choice xmlns:v="urn:schemas-microsoft-com:vml" Requires="v">
                <p:oleObj spid="_x0000_s24697" name="" r:id="rId3" imgW="786765" imgH="203200" progId="Equation.DSMT4">
                  <p:embed/>
                </p:oleObj>
              </mc:Choice>
              <mc:Fallback>
                <p:oleObj name="" r:id="rId3" imgW="786765" imgH="203200" progId="Equation.DSMT4">
                  <p:embed/>
                  <p:pic>
                    <p:nvPicPr>
                      <p:cNvPr id="0" name="图片 3075"/>
                      <p:cNvPicPr/>
                      <p:nvPr/>
                    </p:nvPicPr>
                    <p:blipFill>
                      <a:blip r:embed="rId4"/>
                      <a:stretch>
                        <a:fillRect/>
                      </a:stretch>
                    </p:blipFill>
                    <p:spPr>
                      <a:xfrm>
                        <a:off x="3785870" y="1121093"/>
                        <a:ext cx="1267913" cy="324000"/>
                      </a:xfrm>
                      <a:prstGeom prst="rect">
                        <a:avLst/>
                      </a:prstGeom>
                      <a:noFill/>
                      <a:ln w="38100">
                        <a:noFill/>
                        <a:miter/>
                      </a:ln>
                    </p:spPr>
                  </p:pic>
                </p:oleObj>
              </mc:Fallback>
            </mc:AlternateContent>
          </a:graphicData>
        </a:graphic>
      </p:graphicFrame>
      <p:sp>
        <p:nvSpPr>
          <p:cNvPr id="10" name="文本框 9"/>
          <p:cNvSpPr txBox="1"/>
          <p:nvPr/>
        </p:nvSpPr>
        <p:spPr>
          <a:xfrm>
            <a:off x="633095" y="1837055"/>
            <a:ext cx="5584825" cy="3201035"/>
          </a:xfrm>
          <a:prstGeom prst="rect">
            <a:avLst/>
          </a:prstGeom>
          <a:noFill/>
        </p:spPr>
        <p:txBody>
          <a:bodyPr wrap="square" rtlCol="0">
            <a:noAutofit/>
          </a:bodyPr>
          <a:lstStyle/>
          <a:p>
            <a:r>
              <a:rPr lang="zh-CN" altLang="en-US"/>
              <a:t>对于该信号序列，长度</a:t>
            </a:r>
            <a:r>
              <a:rPr lang="en-US" altLang="zh-CN"/>
              <a:t>N=4</a:t>
            </a:r>
            <a:r>
              <a:rPr lang="zh-CN" altLang="en-US"/>
              <a:t>，则有定义</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由此，变换后的信号向量</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graphicFrame>
        <p:nvGraphicFramePr>
          <p:cNvPr id="11" name="对象 -2147481639"/>
          <p:cNvGraphicFramePr>
            <a:graphicFrameLocks noChangeAspect="1"/>
          </p:cNvGraphicFramePr>
          <p:nvPr/>
        </p:nvGraphicFramePr>
        <p:xfrm>
          <a:off x="1586865" y="2218055"/>
          <a:ext cx="3156374" cy="540000"/>
        </p:xfrm>
        <a:graphic>
          <a:graphicData uri="http://schemas.openxmlformats.org/presentationml/2006/ole">
            <mc:AlternateContent xmlns:mc="http://schemas.openxmlformats.org/markup-compatibility/2006">
              <mc:Choice xmlns:v="urn:schemas-microsoft-com:vml" Requires="v">
                <p:oleObj spid="_x0000_s24698" name="" r:id="rId5" imgW="2209800" imgH="381000" progId="Equation.DSMT4">
                  <p:embed/>
                </p:oleObj>
              </mc:Choice>
              <mc:Fallback>
                <p:oleObj name="" r:id="rId5" imgW="2209800" imgH="381000" progId="Equation.DSMT4">
                  <p:embed/>
                  <p:pic>
                    <p:nvPicPr>
                      <p:cNvPr id="0" name="图片 9"/>
                      <p:cNvPicPr/>
                      <p:nvPr/>
                    </p:nvPicPr>
                    <p:blipFill>
                      <a:blip r:embed="rId6"/>
                      <a:stretch>
                        <a:fillRect/>
                      </a:stretch>
                    </p:blipFill>
                    <p:spPr>
                      <a:xfrm>
                        <a:off x="1586865" y="2218055"/>
                        <a:ext cx="3156374" cy="540000"/>
                      </a:xfrm>
                      <a:prstGeom prst="rect">
                        <a:avLst/>
                      </a:prstGeom>
                      <a:noFill/>
                      <a:ln w="38100">
                        <a:noFill/>
                        <a:miter/>
                      </a:ln>
                    </p:spPr>
                  </p:pic>
                </p:oleObj>
              </mc:Fallback>
            </mc:AlternateContent>
          </a:graphicData>
        </a:graphic>
      </p:graphicFrame>
      <p:graphicFrame>
        <p:nvGraphicFramePr>
          <p:cNvPr id="13" name="对象 -2147481638"/>
          <p:cNvGraphicFramePr>
            <a:graphicFrameLocks noChangeAspect="1"/>
          </p:cNvGraphicFramePr>
          <p:nvPr/>
        </p:nvGraphicFramePr>
        <p:xfrm>
          <a:off x="1586865" y="2747010"/>
          <a:ext cx="4410000" cy="540000"/>
        </p:xfrm>
        <a:graphic>
          <a:graphicData uri="http://schemas.openxmlformats.org/presentationml/2006/ole">
            <mc:AlternateContent xmlns:mc="http://schemas.openxmlformats.org/markup-compatibility/2006">
              <mc:Choice xmlns:v="urn:schemas-microsoft-com:vml" Requires="v">
                <p:oleObj spid="_x0000_s24699" name="" r:id="rId7" imgW="3060700" imgH="381000" progId="Equation.DSMT4">
                  <p:embed/>
                </p:oleObj>
              </mc:Choice>
              <mc:Fallback>
                <p:oleObj name="" r:id="rId7" imgW="3060700" imgH="381000" progId="Equation.DSMT4">
                  <p:embed/>
                  <p:pic>
                    <p:nvPicPr>
                      <p:cNvPr id="0" name="图片 10"/>
                      <p:cNvPicPr/>
                      <p:nvPr/>
                    </p:nvPicPr>
                    <p:blipFill>
                      <a:blip r:embed="rId8"/>
                      <a:stretch>
                        <a:fillRect/>
                      </a:stretch>
                    </p:blipFill>
                    <p:spPr>
                      <a:xfrm>
                        <a:off x="1586865" y="2747010"/>
                        <a:ext cx="4410000" cy="540000"/>
                      </a:xfrm>
                      <a:prstGeom prst="rect">
                        <a:avLst/>
                      </a:prstGeom>
                      <a:noFill/>
                      <a:ln w="38100">
                        <a:noFill/>
                        <a:miter/>
                      </a:ln>
                    </p:spPr>
                  </p:pic>
                </p:oleObj>
              </mc:Fallback>
            </mc:AlternateContent>
          </a:graphicData>
        </a:graphic>
      </p:graphicFrame>
      <p:graphicFrame>
        <p:nvGraphicFramePr>
          <p:cNvPr id="15" name="对象 -2147481637"/>
          <p:cNvGraphicFramePr>
            <a:graphicFrameLocks noChangeAspect="1"/>
          </p:cNvGraphicFramePr>
          <p:nvPr/>
        </p:nvGraphicFramePr>
        <p:xfrm>
          <a:off x="1586865" y="3354070"/>
          <a:ext cx="4214348" cy="540000"/>
        </p:xfrm>
        <a:graphic>
          <a:graphicData uri="http://schemas.openxmlformats.org/presentationml/2006/ole">
            <mc:AlternateContent xmlns:mc="http://schemas.openxmlformats.org/markup-compatibility/2006">
              <mc:Choice xmlns:v="urn:schemas-microsoft-com:vml" Requires="v">
                <p:oleObj spid="_x0000_s24700" name="" r:id="rId9" imgW="2933700" imgH="381000" progId="Equation.DSMT4">
                  <p:embed/>
                </p:oleObj>
              </mc:Choice>
              <mc:Fallback>
                <p:oleObj name="" r:id="rId9" imgW="2933700" imgH="381000" progId="Equation.DSMT4">
                  <p:embed/>
                  <p:pic>
                    <p:nvPicPr>
                      <p:cNvPr id="0" name="图片 11"/>
                      <p:cNvPicPr/>
                      <p:nvPr/>
                    </p:nvPicPr>
                    <p:blipFill>
                      <a:blip r:embed="rId10"/>
                      <a:stretch>
                        <a:fillRect/>
                      </a:stretch>
                    </p:blipFill>
                    <p:spPr>
                      <a:xfrm>
                        <a:off x="1586865" y="3354070"/>
                        <a:ext cx="4214348" cy="540000"/>
                      </a:xfrm>
                      <a:prstGeom prst="rect">
                        <a:avLst/>
                      </a:prstGeom>
                      <a:noFill/>
                      <a:ln w="38100">
                        <a:noFill/>
                        <a:miter/>
                      </a:ln>
                    </p:spPr>
                  </p:pic>
                </p:oleObj>
              </mc:Fallback>
            </mc:AlternateContent>
          </a:graphicData>
        </a:graphic>
      </p:graphicFrame>
      <p:graphicFrame>
        <p:nvGraphicFramePr>
          <p:cNvPr id="17" name="对象 -2147481636"/>
          <p:cNvGraphicFramePr>
            <a:graphicFrameLocks noChangeAspect="1"/>
          </p:cNvGraphicFramePr>
          <p:nvPr/>
        </p:nvGraphicFramePr>
        <p:xfrm>
          <a:off x="1585913" y="4017645"/>
          <a:ext cx="4542066" cy="540000"/>
        </p:xfrm>
        <a:graphic>
          <a:graphicData uri="http://schemas.openxmlformats.org/presentationml/2006/ole">
            <mc:AlternateContent xmlns:mc="http://schemas.openxmlformats.org/markup-compatibility/2006">
              <mc:Choice xmlns:v="urn:schemas-microsoft-com:vml" Requires="v">
                <p:oleObj spid="_x0000_s24701" name="" r:id="rId11" imgW="3162300" imgH="381000" progId="Equation.DSMT4">
                  <p:embed/>
                </p:oleObj>
              </mc:Choice>
              <mc:Fallback>
                <p:oleObj name="" r:id="rId11" imgW="3162300" imgH="381000" progId="Equation.DSMT4">
                  <p:embed/>
                  <p:pic>
                    <p:nvPicPr>
                      <p:cNvPr id="0" name="图片 12"/>
                      <p:cNvPicPr/>
                      <p:nvPr/>
                    </p:nvPicPr>
                    <p:blipFill>
                      <a:blip r:embed="rId12"/>
                      <a:stretch>
                        <a:fillRect/>
                      </a:stretch>
                    </p:blipFill>
                    <p:spPr>
                      <a:xfrm>
                        <a:off x="1585913" y="4017645"/>
                        <a:ext cx="4542066" cy="540000"/>
                      </a:xfrm>
                      <a:prstGeom prst="rect">
                        <a:avLst/>
                      </a:prstGeom>
                      <a:noFill/>
                      <a:ln w="38100">
                        <a:noFill/>
                        <a:miter/>
                      </a:ln>
                    </p:spPr>
                  </p:pic>
                </p:oleObj>
              </mc:Fallback>
            </mc:AlternateContent>
          </a:graphicData>
        </a:graphic>
      </p:graphicFrame>
      <p:graphicFrame>
        <p:nvGraphicFramePr>
          <p:cNvPr id="19" name="对象 -2147481635"/>
          <p:cNvGraphicFramePr>
            <a:graphicFrameLocks noChangeAspect="1"/>
          </p:cNvGraphicFramePr>
          <p:nvPr/>
        </p:nvGraphicFramePr>
        <p:xfrm>
          <a:off x="3371850" y="4588193"/>
          <a:ext cx="2204805" cy="324000"/>
        </p:xfrm>
        <a:graphic>
          <a:graphicData uri="http://schemas.openxmlformats.org/presentationml/2006/ole">
            <mc:AlternateContent xmlns:mc="http://schemas.openxmlformats.org/markup-compatibility/2006">
              <mc:Choice xmlns:v="urn:schemas-microsoft-com:vml" Requires="v">
                <p:oleObj spid="_x0000_s24702" name="" r:id="rId13" imgW="1396365" imgH="203200" progId="Equation.DSMT4">
                  <p:embed/>
                </p:oleObj>
              </mc:Choice>
              <mc:Fallback>
                <p:oleObj name="" r:id="rId13" imgW="1396365" imgH="203200" progId="Equation.DSMT4">
                  <p:embed/>
                  <p:pic>
                    <p:nvPicPr>
                      <p:cNvPr id="0" name="图片 14"/>
                      <p:cNvPicPr/>
                      <p:nvPr/>
                    </p:nvPicPr>
                    <p:blipFill>
                      <a:blip r:embed="rId14"/>
                      <a:stretch>
                        <a:fillRect/>
                      </a:stretch>
                    </p:blipFill>
                    <p:spPr>
                      <a:xfrm>
                        <a:off x="3371850" y="4588193"/>
                        <a:ext cx="2204805" cy="324000"/>
                      </a:xfrm>
                      <a:prstGeom prst="rect">
                        <a:avLst/>
                      </a:prstGeom>
                      <a:noFill/>
                      <a:ln w="38100">
                        <a:noFill/>
                        <a:miter/>
                      </a:ln>
                    </p:spPr>
                  </p:pic>
                </p:oleObj>
              </mc:Fallback>
            </mc:AlternateContent>
          </a:graphicData>
        </a:graphic>
      </p:graphicFrame>
      <p:sp>
        <p:nvSpPr>
          <p:cNvPr id="16" name="文本框 15"/>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1D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考虑</a:t>
            </a:r>
            <a:r>
              <a:rPr lang="en-US" altLang="zh-CN"/>
              <a:t>2D</a:t>
            </a:r>
            <a:r>
              <a:rPr lang="zh-CN" altLang="en-US"/>
              <a:t>连续图像函数</a:t>
            </a:r>
            <a:r>
              <a:rPr lang="en-US" altLang="zh-CN"/>
              <a:t>                                   </a:t>
            </a:r>
            <a:r>
              <a:rPr lang="zh-CN" altLang="en-US"/>
              <a:t>。分别沿着</a:t>
            </a:r>
            <a:r>
              <a:rPr lang="en-US" altLang="zh-CN"/>
              <a:t>x</a:t>
            </a:r>
            <a:r>
              <a:rPr lang="zh-CN" altLang="en-US"/>
              <a:t>方向和</a:t>
            </a:r>
            <a:r>
              <a:rPr lang="en-US" altLang="zh-CN"/>
              <a:t>y</a:t>
            </a:r>
            <a:r>
              <a:rPr lang="zh-CN" altLang="en-US"/>
              <a:t>方向进行</a:t>
            </a:r>
            <a:r>
              <a:rPr lang="en-US" altLang="zh-CN"/>
              <a:t>      </a:t>
            </a:r>
            <a:r>
              <a:rPr lang="zh-CN" altLang="en-US"/>
              <a:t>和</a:t>
            </a:r>
            <a:r>
              <a:rPr lang="en-US" altLang="zh-CN"/>
              <a:t>       </a:t>
            </a:r>
            <a:r>
              <a:rPr lang="zh-CN" altLang="en-US"/>
              <a:t>的均匀间隔采样，</a:t>
            </a:r>
            <a:endParaRPr lang="zh-CN" altLang="en-US"/>
          </a:p>
          <a:p>
            <a:pPr indent="0" fontAlgn="auto"/>
            <a:r>
              <a:rPr lang="en-US" altLang="zh-CN"/>
              <a:t>                                              </a:t>
            </a:r>
            <a:r>
              <a:rPr lang="zh-CN" altLang="en-US"/>
              <a:t>，</a:t>
            </a:r>
            <a:r>
              <a:rPr lang="en-US" altLang="zh-CN"/>
              <a:t>             </a:t>
            </a:r>
            <a:r>
              <a:rPr lang="zh-CN" altLang="en-US"/>
              <a:t>为起始采样点。将其采样值按照索引</a:t>
            </a:r>
            <a:r>
              <a:rPr lang="en-US" altLang="zh-CN"/>
              <a:t>             </a:t>
            </a:r>
            <a:r>
              <a:rPr lang="zh-CN" altLang="en-US"/>
              <a:t>进行矩阵存储，记为</a:t>
            </a:r>
            <a:r>
              <a:rPr lang="en-US" altLang="zh-CN"/>
              <a:t>             </a:t>
            </a:r>
            <a:r>
              <a:rPr lang="zh-CN" altLang="en-US"/>
              <a:t>，这样可以离散化为一幅数字图像。</a:t>
            </a:r>
            <a:endParaRPr lang="zh-CN" altLang="en-US"/>
          </a:p>
          <a:p>
            <a:pPr indent="0" fontAlgn="auto"/>
            <a:endParaRPr lang="zh-CN" altLang="en-US"/>
          </a:p>
          <a:p>
            <a:pPr indent="457200" fontAlgn="auto"/>
            <a:endParaRPr lang="en-US" altLang="zh-CN"/>
          </a:p>
          <a:p>
            <a:pPr indent="457200" fontAlgn="auto"/>
            <a:r>
              <a:rPr lang="zh-CN" altLang="en-US"/>
              <a:t>给定一幅离散图像</a:t>
            </a:r>
            <a:r>
              <a:rPr lang="en-US" altLang="zh-CN"/>
              <a:t>                                                                 </a:t>
            </a:r>
            <a:r>
              <a:rPr lang="zh-CN" altLang="en-US"/>
              <a:t>，</a:t>
            </a:r>
            <a:r>
              <a:rPr lang="en-US" altLang="zh-CN"/>
              <a:t>2D</a:t>
            </a:r>
            <a:r>
              <a:rPr lang="zh-CN" altLang="en-US"/>
              <a:t>离散傅里叶基函数（</a:t>
            </a:r>
            <a:r>
              <a:rPr lang="en-US" altLang="zh-CN"/>
              <a:t>2DFT</a:t>
            </a:r>
            <a:r>
              <a:rPr lang="zh-CN" altLang="en-US"/>
              <a:t>）为</a:t>
            </a:r>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578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34"/>
          <p:cNvGraphicFramePr>
            <a:graphicFrameLocks noChangeAspect="1"/>
          </p:cNvGraphicFramePr>
          <p:nvPr/>
        </p:nvGraphicFramePr>
        <p:xfrm>
          <a:off x="3088958" y="1138238"/>
          <a:ext cx="1781525" cy="324000"/>
        </p:xfrm>
        <a:graphic>
          <a:graphicData uri="http://schemas.openxmlformats.org/presentationml/2006/ole">
            <mc:AlternateContent xmlns:mc="http://schemas.openxmlformats.org/markup-compatibility/2006">
              <mc:Choice xmlns:v="urn:schemas-microsoft-com:vml" Requires="v">
                <p:oleObj spid="_x0000_s25789" name="" r:id="rId3" imgW="1193800" imgH="215900" progId="Equation.DSMT4">
                  <p:embed/>
                </p:oleObj>
              </mc:Choice>
              <mc:Fallback>
                <p:oleObj name="" r:id="rId3" imgW="1193800" imgH="215900" progId="Equation.DSMT4">
                  <p:embed/>
                  <p:pic>
                    <p:nvPicPr>
                      <p:cNvPr id="0" name="图片 7"/>
                      <p:cNvPicPr/>
                      <p:nvPr/>
                    </p:nvPicPr>
                    <p:blipFill>
                      <a:blip r:embed="rId4"/>
                      <a:stretch>
                        <a:fillRect/>
                      </a:stretch>
                    </p:blipFill>
                    <p:spPr>
                      <a:xfrm>
                        <a:off x="3088958" y="1138238"/>
                        <a:ext cx="1781525" cy="324000"/>
                      </a:xfrm>
                      <a:prstGeom prst="rect">
                        <a:avLst/>
                      </a:prstGeom>
                      <a:noFill/>
                      <a:ln w="38100">
                        <a:noFill/>
                        <a:miter/>
                      </a:ln>
                    </p:spPr>
                  </p:pic>
                </p:oleObj>
              </mc:Fallback>
            </mc:AlternateContent>
          </a:graphicData>
        </a:graphic>
      </p:graphicFrame>
      <p:graphicFrame>
        <p:nvGraphicFramePr>
          <p:cNvPr id="10" name="对象 -2147481655"/>
          <p:cNvGraphicFramePr>
            <a:graphicFrameLocks noChangeAspect="1"/>
          </p:cNvGraphicFramePr>
          <p:nvPr/>
        </p:nvGraphicFramePr>
        <p:xfrm>
          <a:off x="2247900" y="1462088"/>
          <a:ext cx="345794" cy="252000"/>
        </p:xfrm>
        <a:graphic>
          <a:graphicData uri="http://schemas.openxmlformats.org/presentationml/2006/ole">
            <mc:AlternateContent xmlns:mc="http://schemas.openxmlformats.org/markup-compatibility/2006">
              <mc:Choice xmlns:v="urn:schemas-microsoft-com:vml" Requires="v">
                <p:oleObj spid="_x0000_s25790" name="" r:id="rId5" imgW="190500" imgH="152400" progId="Equation.DSMT4">
                  <p:embed/>
                </p:oleObj>
              </mc:Choice>
              <mc:Fallback>
                <p:oleObj name="" r:id="rId5" imgW="190500" imgH="152400" progId="Equation.DSMT4">
                  <p:embed/>
                  <p:pic>
                    <p:nvPicPr>
                      <p:cNvPr id="0" name="图片 5"/>
                      <p:cNvPicPr/>
                      <p:nvPr/>
                    </p:nvPicPr>
                    <p:blipFill>
                      <a:blip r:embed="rId6"/>
                      <a:stretch>
                        <a:fillRect/>
                      </a:stretch>
                    </p:blipFill>
                    <p:spPr>
                      <a:xfrm>
                        <a:off x="2247900" y="1462088"/>
                        <a:ext cx="345794" cy="252000"/>
                      </a:xfrm>
                      <a:prstGeom prst="rect">
                        <a:avLst/>
                      </a:prstGeom>
                      <a:noFill/>
                      <a:ln w="38100">
                        <a:noFill/>
                        <a:miter/>
                      </a:ln>
                    </p:spPr>
                  </p:pic>
                </p:oleObj>
              </mc:Fallback>
            </mc:AlternateContent>
          </a:graphicData>
        </a:graphic>
      </p:graphicFrame>
      <p:graphicFrame>
        <p:nvGraphicFramePr>
          <p:cNvPr id="12" name="对象 -2147481630"/>
          <p:cNvGraphicFramePr>
            <a:graphicFrameLocks noChangeAspect="1"/>
          </p:cNvGraphicFramePr>
          <p:nvPr/>
        </p:nvGraphicFramePr>
        <p:xfrm>
          <a:off x="2828290" y="1462405"/>
          <a:ext cx="326400" cy="288000"/>
        </p:xfrm>
        <a:graphic>
          <a:graphicData uri="http://schemas.openxmlformats.org/presentationml/2006/ole">
            <mc:AlternateContent xmlns:mc="http://schemas.openxmlformats.org/markup-compatibility/2006">
              <mc:Choice xmlns:v="urn:schemas-microsoft-com:vml" Requires="v">
                <p:oleObj spid="_x0000_s25791" name="" r:id="rId7" imgW="190500" imgH="177800" progId="Equation.DSMT4">
                  <p:embed/>
                </p:oleObj>
              </mc:Choice>
              <mc:Fallback>
                <p:oleObj name="" r:id="rId7" imgW="190500" imgH="177800" progId="Equation.DSMT4">
                  <p:embed/>
                  <p:pic>
                    <p:nvPicPr>
                      <p:cNvPr id="0" name="图片 10"/>
                      <p:cNvPicPr/>
                      <p:nvPr/>
                    </p:nvPicPr>
                    <p:blipFill>
                      <a:blip r:embed="rId8"/>
                      <a:stretch>
                        <a:fillRect/>
                      </a:stretch>
                    </p:blipFill>
                    <p:spPr>
                      <a:xfrm>
                        <a:off x="2828290" y="1462405"/>
                        <a:ext cx="326400" cy="288000"/>
                      </a:xfrm>
                      <a:prstGeom prst="rect">
                        <a:avLst/>
                      </a:prstGeom>
                      <a:noFill/>
                      <a:ln w="38100">
                        <a:noFill/>
                        <a:miter/>
                      </a:ln>
                    </p:spPr>
                  </p:pic>
                </p:oleObj>
              </mc:Fallback>
            </mc:AlternateContent>
          </a:graphicData>
        </a:graphic>
      </p:graphicFrame>
      <p:graphicFrame>
        <p:nvGraphicFramePr>
          <p:cNvPr id="14" name="对象 -2147481629"/>
          <p:cNvGraphicFramePr>
            <a:graphicFrameLocks noChangeAspect="1"/>
          </p:cNvGraphicFramePr>
          <p:nvPr/>
        </p:nvGraphicFramePr>
        <p:xfrm>
          <a:off x="575310" y="1713865"/>
          <a:ext cx="2333647" cy="324000"/>
        </p:xfrm>
        <a:graphic>
          <a:graphicData uri="http://schemas.openxmlformats.org/presentationml/2006/ole">
            <mc:AlternateContent xmlns:mc="http://schemas.openxmlformats.org/markup-compatibility/2006">
              <mc:Choice xmlns:v="urn:schemas-microsoft-com:vml" Requires="v">
                <p:oleObj spid="_x0000_s25792" name="" r:id="rId9" imgW="1397000" imgH="190500" progId="Equation.DSMT4">
                  <p:embed/>
                </p:oleObj>
              </mc:Choice>
              <mc:Fallback>
                <p:oleObj name="" r:id="rId9" imgW="1397000" imgH="190500" progId="Equation.DSMT4">
                  <p:embed/>
                  <p:pic>
                    <p:nvPicPr>
                      <p:cNvPr id="0" name="图片 11"/>
                      <p:cNvPicPr/>
                      <p:nvPr/>
                    </p:nvPicPr>
                    <p:blipFill>
                      <a:blip r:embed="rId10"/>
                      <a:stretch>
                        <a:fillRect/>
                      </a:stretch>
                    </p:blipFill>
                    <p:spPr>
                      <a:xfrm>
                        <a:off x="575310" y="1713865"/>
                        <a:ext cx="2333647" cy="324000"/>
                      </a:xfrm>
                      <a:prstGeom prst="rect">
                        <a:avLst/>
                      </a:prstGeom>
                      <a:noFill/>
                      <a:ln w="38100">
                        <a:noFill/>
                        <a:miter/>
                      </a:ln>
                    </p:spPr>
                  </p:pic>
                </p:oleObj>
              </mc:Fallback>
            </mc:AlternateContent>
          </a:graphicData>
        </a:graphic>
      </p:graphicFrame>
      <p:graphicFrame>
        <p:nvGraphicFramePr>
          <p:cNvPr id="16" name="对象 -2147481628"/>
          <p:cNvGraphicFramePr>
            <a:graphicFrameLocks noChangeAspect="1"/>
          </p:cNvGraphicFramePr>
          <p:nvPr/>
        </p:nvGraphicFramePr>
        <p:xfrm>
          <a:off x="3154680" y="1713548"/>
          <a:ext cx="659402" cy="324000"/>
        </p:xfrm>
        <a:graphic>
          <a:graphicData uri="http://schemas.openxmlformats.org/presentationml/2006/ole">
            <mc:AlternateContent xmlns:mc="http://schemas.openxmlformats.org/markup-compatibility/2006">
              <mc:Choice xmlns:v="urn:schemas-microsoft-com:vml" Requires="v">
                <p:oleObj spid="_x0000_s25793" name="" r:id="rId11" imgW="431800" imgH="215900" progId="Equation.DSMT4">
                  <p:embed/>
                </p:oleObj>
              </mc:Choice>
              <mc:Fallback>
                <p:oleObj name="" r:id="rId11" imgW="431800" imgH="215900" progId="Equation.DSMT4">
                  <p:embed/>
                  <p:pic>
                    <p:nvPicPr>
                      <p:cNvPr id="0" name="图片 12"/>
                      <p:cNvPicPr/>
                      <p:nvPr/>
                    </p:nvPicPr>
                    <p:blipFill>
                      <a:blip r:embed="rId12"/>
                      <a:stretch>
                        <a:fillRect/>
                      </a:stretch>
                    </p:blipFill>
                    <p:spPr>
                      <a:xfrm>
                        <a:off x="3154680" y="1713548"/>
                        <a:ext cx="659402" cy="324000"/>
                      </a:xfrm>
                      <a:prstGeom prst="rect">
                        <a:avLst/>
                      </a:prstGeom>
                      <a:noFill/>
                      <a:ln w="38100">
                        <a:noFill/>
                        <a:miter/>
                      </a:ln>
                    </p:spPr>
                  </p:pic>
                </p:oleObj>
              </mc:Fallback>
            </mc:AlternateContent>
          </a:graphicData>
        </a:graphic>
      </p:graphicFrame>
      <p:graphicFrame>
        <p:nvGraphicFramePr>
          <p:cNvPr id="18" name="对象 -2147480096"/>
          <p:cNvGraphicFramePr>
            <a:graphicFrameLocks noChangeAspect="1"/>
          </p:cNvGraphicFramePr>
          <p:nvPr/>
        </p:nvGraphicFramePr>
        <p:xfrm>
          <a:off x="1964373" y="1952625"/>
          <a:ext cx="628468" cy="324000"/>
        </p:xfrm>
        <a:graphic>
          <a:graphicData uri="http://schemas.openxmlformats.org/presentationml/2006/ole">
            <mc:AlternateContent xmlns:mc="http://schemas.openxmlformats.org/markup-compatibility/2006">
              <mc:Choice xmlns:v="urn:schemas-microsoft-com:vml" Requires="v">
                <p:oleObj spid="_x0000_s25794" name="" r:id="rId13" imgW="342900" imgH="190500" progId="Equation.DSMT4">
                  <p:embed/>
                </p:oleObj>
              </mc:Choice>
              <mc:Fallback>
                <p:oleObj name="" r:id="rId13" imgW="342900" imgH="190500" progId="Equation.DSMT4">
                  <p:embed/>
                  <p:pic>
                    <p:nvPicPr>
                      <p:cNvPr id="0" name="图片 13"/>
                      <p:cNvPicPr/>
                      <p:nvPr/>
                    </p:nvPicPr>
                    <p:blipFill>
                      <a:blip r:embed="rId14"/>
                      <a:stretch>
                        <a:fillRect/>
                      </a:stretch>
                    </p:blipFill>
                    <p:spPr>
                      <a:xfrm>
                        <a:off x="1964373" y="1952625"/>
                        <a:ext cx="628468" cy="324000"/>
                      </a:xfrm>
                      <a:prstGeom prst="rect">
                        <a:avLst/>
                      </a:prstGeom>
                      <a:noFill/>
                      <a:ln w="38100">
                        <a:noFill/>
                        <a:miter/>
                      </a:ln>
                    </p:spPr>
                  </p:pic>
                </p:oleObj>
              </mc:Fallback>
            </mc:AlternateContent>
          </a:graphicData>
        </a:graphic>
      </p:graphicFrame>
      <p:graphicFrame>
        <p:nvGraphicFramePr>
          <p:cNvPr id="21" name="对象 -2147481626"/>
          <p:cNvGraphicFramePr>
            <a:graphicFrameLocks noChangeAspect="1"/>
          </p:cNvGraphicFramePr>
          <p:nvPr/>
        </p:nvGraphicFramePr>
        <p:xfrm>
          <a:off x="4659948" y="1952308"/>
          <a:ext cx="698358" cy="324000"/>
        </p:xfrm>
        <a:graphic>
          <a:graphicData uri="http://schemas.openxmlformats.org/presentationml/2006/ole">
            <mc:AlternateContent xmlns:mc="http://schemas.openxmlformats.org/markup-compatibility/2006">
              <mc:Choice xmlns:v="urn:schemas-microsoft-com:vml" Requires="v">
                <p:oleObj spid="_x0000_s25795" name="" r:id="rId15" imgW="457200" imgH="215900" progId="Equation.DSMT4">
                  <p:embed/>
                </p:oleObj>
              </mc:Choice>
              <mc:Fallback>
                <p:oleObj name="" r:id="rId15" imgW="457200" imgH="215900" progId="Equation.DSMT4">
                  <p:embed/>
                  <p:pic>
                    <p:nvPicPr>
                      <p:cNvPr id="0" name="图片 14"/>
                      <p:cNvPicPr/>
                      <p:nvPr/>
                    </p:nvPicPr>
                    <p:blipFill>
                      <a:blip r:embed="rId16"/>
                      <a:stretch>
                        <a:fillRect/>
                      </a:stretch>
                    </p:blipFill>
                    <p:spPr>
                      <a:xfrm>
                        <a:off x="4659948" y="1952308"/>
                        <a:ext cx="698358" cy="324000"/>
                      </a:xfrm>
                      <a:prstGeom prst="rect">
                        <a:avLst/>
                      </a:prstGeom>
                      <a:noFill/>
                      <a:ln w="38100">
                        <a:noFill/>
                        <a:miter/>
                      </a:ln>
                    </p:spPr>
                  </p:pic>
                </p:oleObj>
              </mc:Fallback>
            </mc:AlternateContent>
          </a:graphicData>
        </a:graphic>
      </p:graphicFrame>
      <p:graphicFrame>
        <p:nvGraphicFramePr>
          <p:cNvPr id="23" name="对象 -2147481625"/>
          <p:cNvGraphicFramePr>
            <a:graphicFrameLocks noChangeAspect="1"/>
          </p:cNvGraphicFramePr>
          <p:nvPr/>
        </p:nvGraphicFramePr>
        <p:xfrm>
          <a:off x="822643" y="2571433"/>
          <a:ext cx="5321771" cy="324000"/>
        </p:xfrm>
        <a:graphic>
          <a:graphicData uri="http://schemas.openxmlformats.org/presentationml/2006/ole">
            <mc:AlternateContent xmlns:mc="http://schemas.openxmlformats.org/markup-compatibility/2006">
              <mc:Choice xmlns:v="urn:schemas-microsoft-com:vml" Requires="v">
                <p:oleObj spid="_x0000_s25796" name="" r:id="rId17" imgW="3556000" imgH="215900" progId="Equation.DSMT4">
                  <p:embed/>
                </p:oleObj>
              </mc:Choice>
              <mc:Fallback>
                <p:oleObj name="" r:id="rId17" imgW="3556000" imgH="215900" progId="Equation.DSMT4">
                  <p:embed/>
                  <p:pic>
                    <p:nvPicPr>
                      <p:cNvPr id="0" name="图片 15"/>
                      <p:cNvPicPr/>
                      <p:nvPr/>
                    </p:nvPicPr>
                    <p:blipFill>
                      <a:blip r:embed="rId18"/>
                      <a:stretch>
                        <a:fillRect/>
                      </a:stretch>
                    </p:blipFill>
                    <p:spPr>
                      <a:xfrm>
                        <a:off x="822643" y="2571433"/>
                        <a:ext cx="5321771" cy="324000"/>
                      </a:xfrm>
                      <a:prstGeom prst="rect">
                        <a:avLst/>
                      </a:prstGeom>
                      <a:noFill/>
                      <a:ln w="38100">
                        <a:noFill/>
                        <a:miter/>
                      </a:ln>
                    </p:spPr>
                  </p:pic>
                </p:oleObj>
              </mc:Fallback>
            </mc:AlternateContent>
          </a:graphicData>
        </a:graphic>
      </p:graphicFrame>
      <p:graphicFrame>
        <p:nvGraphicFramePr>
          <p:cNvPr id="25" name="对象 -2147481624"/>
          <p:cNvGraphicFramePr>
            <a:graphicFrameLocks noChangeAspect="1"/>
          </p:cNvGraphicFramePr>
          <p:nvPr/>
        </p:nvGraphicFramePr>
        <p:xfrm>
          <a:off x="2832418" y="3048953"/>
          <a:ext cx="3311261" cy="324000"/>
        </p:xfrm>
        <a:graphic>
          <a:graphicData uri="http://schemas.openxmlformats.org/presentationml/2006/ole">
            <mc:AlternateContent xmlns:mc="http://schemas.openxmlformats.org/markup-compatibility/2006">
              <mc:Choice xmlns:v="urn:schemas-microsoft-com:vml" Requires="v">
                <p:oleObj spid="_x0000_s25797" name="" r:id="rId19" imgW="2222500" imgH="215900" progId="Equation.DSMT4">
                  <p:embed/>
                </p:oleObj>
              </mc:Choice>
              <mc:Fallback>
                <p:oleObj name="" r:id="rId19" imgW="2222500" imgH="215900" progId="Equation.DSMT4">
                  <p:embed/>
                  <p:pic>
                    <p:nvPicPr>
                      <p:cNvPr id="0" name="图片 16"/>
                      <p:cNvPicPr/>
                      <p:nvPr/>
                    </p:nvPicPr>
                    <p:blipFill>
                      <a:blip r:embed="rId20"/>
                      <a:stretch>
                        <a:fillRect/>
                      </a:stretch>
                    </p:blipFill>
                    <p:spPr>
                      <a:xfrm>
                        <a:off x="2832418" y="3048953"/>
                        <a:ext cx="3311261" cy="324000"/>
                      </a:xfrm>
                      <a:prstGeom prst="rect">
                        <a:avLst/>
                      </a:prstGeom>
                      <a:noFill/>
                      <a:ln w="38100">
                        <a:noFill/>
                        <a:miter/>
                      </a:ln>
                    </p:spPr>
                  </p:pic>
                </p:oleObj>
              </mc:Fallback>
            </mc:AlternateContent>
          </a:graphicData>
        </a:graphic>
      </p:graphicFrame>
      <p:graphicFrame>
        <p:nvGraphicFramePr>
          <p:cNvPr id="27" name="对象 -2147481623"/>
          <p:cNvGraphicFramePr>
            <a:graphicFrameLocks noChangeAspect="1"/>
          </p:cNvGraphicFramePr>
          <p:nvPr/>
        </p:nvGraphicFramePr>
        <p:xfrm>
          <a:off x="1422083" y="3753168"/>
          <a:ext cx="4019138" cy="468000"/>
        </p:xfrm>
        <a:graphic>
          <a:graphicData uri="http://schemas.openxmlformats.org/presentationml/2006/ole">
            <mc:AlternateContent xmlns:mc="http://schemas.openxmlformats.org/markup-compatibility/2006">
              <mc:Choice xmlns:v="urn:schemas-microsoft-com:vml" Requires="v">
                <p:oleObj spid="_x0000_s25798" name="" r:id="rId21" imgW="2870200" imgH="330200" progId="Equation.DSMT4">
                  <p:embed/>
                </p:oleObj>
              </mc:Choice>
              <mc:Fallback>
                <p:oleObj name="" r:id="rId21" imgW="2870200" imgH="330200" progId="Equation.DSMT4">
                  <p:embed/>
                  <p:pic>
                    <p:nvPicPr>
                      <p:cNvPr id="0" name="图片 17"/>
                      <p:cNvPicPr/>
                      <p:nvPr/>
                    </p:nvPicPr>
                    <p:blipFill>
                      <a:blip r:embed="rId22"/>
                      <a:stretch>
                        <a:fillRect/>
                      </a:stretch>
                    </p:blipFill>
                    <p:spPr>
                      <a:xfrm>
                        <a:off x="1422083" y="3753168"/>
                        <a:ext cx="4019138" cy="468000"/>
                      </a:xfrm>
                      <a:prstGeom prst="rect">
                        <a:avLst/>
                      </a:prstGeom>
                      <a:noFill/>
                      <a:ln w="38100">
                        <a:noFill/>
                        <a:miter/>
                      </a:ln>
                    </p:spPr>
                  </p:pic>
                </p:oleObj>
              </mc:Fallback>
            </mc:AlternateContent>
          </a:graphicData>
        </a:graphic>
      </p:graphicFrame>
      <p:sp>
        <p:nvSpPr>
          <p:cNvPr id="19" name="文本框 1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6023" y="1120658"/>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001218" y="1165108"/>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灯片编号占位符 3"/>
          <p:cNvSpPr>
            <a:spLocks noGrp="1"/>
          </p:cNvSpPr>
          <p:nvPr/>
        </p:nvSpPr>
        <p:spPr>
          <a:xfrm>
            <a:off x="5058018" y="4703501"/>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a:t>
            </a:r>
            <a:endParaRPr lang="en-US" sz="1200" b="1" dirty="0">
              <a:solidFill>
                <a:schemeClr val="tx1"/>
              </a:solidFill>
            </a:endParaRPr>
          </a:p>
        </p:txBody>
      </p:sp>
      <p:sp>
        <p:nvSpPr>
          <p:cNvPr id="5" name="矩形 4"/>
          <p:cNvSpPr/>
          <p:nvPr/>
        </p:nvSpPr>
        <p:spPr>
          <a:xfrm>
            <a:off x="3074093" y="457499"/>
            <a:ext cx="3453310" cy="424624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理解变换</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核心观点</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smtClean="0">
                <a:solidFill>
                  <a:srgbClr val="000066"/>
                </a:solidFill>
                <a:latin typeface="微软雅黑" panose="020B0503020204020204" pitchFamily="34" charset="-122"/>
                <a:ea typeface="微软雅黑" panose="020B0503020204020204" pitchFamily="34" charset="-122"/>
              </a:rPr>
              <a:t>傅里叶级数</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连续傅里叶变换</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离散傅里叶变换的矩阵表示</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傅里叶变换与卷积</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空域滤波器的频率响应分析</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频域滤波器设计		</a:t>
            </a:r>
            <a:endParaRPr lang="en-US" altLang="zh-CN" b="1" dirty="0">
              <a:solidFill>
                <a:srgbClr val="00006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0835" y="1415415"/>
            <a:ext cx="1374140" cy="2254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注意：</a:t>
            </a:r>
            <a:endParaRPr lang="zh-CN" altLang="en-US"/>
          </a:p>
          <a:p>
            <a:pPr indent="457200" fontAlgn="auto"/>
            <a:r>
              <a:rPr lang="en-US" altLang="zh-CN"/>
              <a:t>(1) 2D</a:t>
            </a:r>
            <a:r>
              <a:rPr lang="zh-CN" altLang="en-US"/>
              <a:t>离散傅里叶基函数变换后的图像仍然是</a:t>
            </a:r>
            <a:r>
              <a:rPr lang="en-US" altLang="zh-CN"/>
              <a:t>           </a:t>
            </a:r>
            <a:r>
              <a:rPr lang="zh-CN" altLang="en-US"/>
              <a:t>的矩阵，其矩阵元素是复数；</a:t>
            </a:r>
            <a:endParaRPr lang="zh-CN" altLang="en-US"/>
          </a:p>
          <a:p>
            <a:pPr indent="457200" fontAlgn="auto"/>
            <a:r>
              <a:rPr lang="en-US" altLang="zh-CN"/>
              <a:t>(2)</a:t>
            </a:r>
            <a:r>
              <a:rPr lang="zh-CN" altLang="en-US"/>
              <a:t>空间频率索引</a:t>
            </a:r>
            <a:r>
              <a:rPr lang="en-US" altLang="zh-CN"/>
              <a:t>                                                 </a:t>
            </a:r>
            <a:r>
              <a:rPr lang="zh-CN" altLang="en-US"/>
              <a:t>；</a:t>
            </a:r>
            <a:endParaRPr lang="zh-CN" altLang="en-US"/>
          </a:p>
          <a:p>
            <a:pPr indent="457200" fontAlgn="auto"/>
            <a:r>
              <a:rPr lang="en-US" altLang="zh-CN"/>
              <a:t>(3)</a:t>
            </a:r>
            <a:r>
              <a:rPr lang="zh-CN" altLang="en-US"/>
              <a:t>当</a:t>
            </a:r>
            <a:r>
              <a:rPr lang="en-US" altLang="zh-CN"/>
              <a:t>                                       </a:t>
            </a:r>
            <a:r>
              <a:rPr lang="zh-CN" altLang="en-US"/>
              <a:t>，</a:t>
            </a:r>
            <a:r>
              <a:rPr lang="en-US" altLang="zh-CN"/>
              <a:t>            </a:t>
            </a:r>
            <a:r>
              <a:rPr lang="zh-CN" altLang="en-US"/>
              <a:t>实际记录的傅里叶系数是</a:t>
            </a:r>
            <a:r>
              <a:rPr lang="en-US" altLang="zh-CN"/>
              <a:t>                                     </a:t>
            </a:r>
            <a:r>
              <a:rPr lang="zh-CN" altLang="en-US"/>
              <a:t>，此时空间采样间隔与频率采样间隔之间的关系是</a:t>
            </a:r>
            <a:endParaRPr lang="zh-CN" altLang="en-US"/>
          </a:p>
          <a:p>
            <a:pPr indent="457200" fontAlgn="auto"/>
            <a:endParaRPr lang="zh-CN" altLang="en-US"/>
          </a:p>
          <a:p>
            <a:pPr indent="457200" fontAlgn="auto"/>
            <a:r>
              <a:rPr lang="en-US" altLang="zh-CN"/>
              <a:t>      </a:t>
            </a:r>
            <a:endParaRPr lang="en-US" altLang="zh-CN"/>
          </a:p>
          <a:p>
            <a:pPr indent="457200" fontAlgn="auto"/>
            <a:endParaRPr lang="zh-CN" altLang="en-US"/>
          </a:p>
          <a:p>
            <a:pPr indent="457200" fontAlgn="auto"/>
            <a:r>
              <a:rPr lang="zh-CN" altLang="en-US"/>
              <a:t>而</a:t>
            </a:r>
            <a:r>
              <a:rPr lang="en-US" altLang="zh-CN"/>
              <a:t>2D</a:t>
            </a:r>
            <a:r>
              <a:rPr lang="zh-CN" altLang="en-US"/>
              <a:t>离散逆傅里叶变换（</a:t>
            </a:r>
            <a:r>
              <a:rPr lang="en-US" altLang="zh-CN"/>
              <a:t>2DIFT</a:t>
            </a:r>
            <a:r>
              <a:rPr lang="zh-CN" altLang="en-US"/>
              <a:t>）可定义为</a:t>
            </a:r>
            <a:endParaRPr lang="zh-CN" altLang="en-US"/>
          </a:p>
          <a:p>
            <a:pPr indent="457200" fontAlgn="auto"/>
            <a:r>
              <a:rPr lang="en-US" altLang="zh-CN"/>
              <a:t> </a:t>
            </a:r>
            <a:endParaRPr lang="en-US" altLang="zh-CN"/>
          </a:p>
          <a:p>
            <a:pPr indent="457200" fontAlgn="auto"/>
            <a:endParaRPr lang="zh-CN" altLang="en-US"/>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780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20"/>
          <p:cNvGraphicFramePr>
            <a:graphicFrameLocks noChangeAspect="1"/>
          </p:cNvGraphicFramePr>
          <p:nvPr/>
        </p:nvGraphicFramePr>
        <p:xfrm>
          <a:off x="5454015" y="1464628"/>
          <a:ext cx="627386" cy="252000"/>
        </p:xfrm>
        <a:graphic>
          <a:graphicData uri="http://schemas.openxmlformats.org/presentationml/2006/ole">
            <mc:AlternateContent xmlns:mc="http://schemas.openxmlformats.org/markup-compatibility/2006">
              <mc:Choice xmlns:v="urn:schemas-microsoft-com:vml" Requires="v">
                <p:oleObj spid="_x0000_s27803" name="" r:id="rId3" imgW="381000" imgH="152400" progId="Equation.DSMT4">
                  <p:embed/>
                </p:oleObj>
              </mc:Choice>
              <mc:Fallback>
                <p:oleObj name="" r:id="rId3" imgW="381000" imgH="152400" progId="Equation.DSMT4">
                  <p:embed/>
                  <p:pic>
                    <p:nvPicPr>
                      <p:cNvPr id="0" name="图片 8"/>
                      <p:cNvPicPr/>
                      <p:nvPr/>
                    </p:nvPicPr>
                    <p:blipFill>
                      <a:blip r:embed="rId4"/>
                      <a:stretch>
                        <a:fillRect/>
                      </a:stretch>
                    </p:blipFill>
                    <p:spPr>
                      <a:xfrm>
                        <a:off x="5454015" y="1464628"/>
                        <a:ext cx="627386" cy="252000"/>
                      </a:xfrm>
                      <a:prstGeom prst="rect">
                        <a:avLst/>
                      </a:prstGeom>
                      <a:noFill/>
                      <a:ln w="38100">
                        <a:noFill/>
                        <a:miter/>
                      </a:ln>
                    </p:spPr>
                  </p:pic>
                </p:oleObj>
              </mc:Fallback>
            </mc:AlternateContent>
          </a:graphicData>
        </a:graphic>
      </p:graphicFrame>
      <p:graphicFrame>
        <p:nvGraphicFramePr>
          <p:cNvPr id="10" name="对象 -2147481619"/>
          <p:cNvGraphicFramePr>
            <a:graphicFrameLocks noChangeAspect="1"/>
          </p:cNvGraphicFramePr>
          <p:nvPr/>
        </p:nvGraphicFramePr>
        <p:xfrm>
          <a:off x="2648903" y="1999615"/>
          <a:ext cx="2530500" cy="252000"/>
        </p:xfrm>
        <a:graphic>
          <a:graphicData uri="http://schemas.openxmlformats.org/presentationml/2006/ole">
            <mc:AlternateContent xmlns:mc="http://schemas.openxmlformats.org/markup-compatibility/2006">
              <mc:Choice xmlns:v="urn:schemas-microsoft-com:vml" Requires="v">
                <p:oleObj spid="_x0000_s27804" name="" r:id="rId5" imgW="1688465" imgH="165100" progId="Equation.DSMT4">
                  <p:embed/>
                </p:oleObj>
              </mc:Choice>
              <mc:Fallback>
                <p:oleObj name="" r:id="rId5" imgW="1688465" imgH="165100" progId="Equation.DSMT4">
                  <p:embed/>
                  <p:pic>
                    <p:nvPicPr>
                      <p:cNvPr id="0" name="图片 9"/>
                      <p:cNvPicPr/>
                      <p:nvPr/>
                    </p:nvPicPr>
                    <p:blipFill>
                      <a:blip r:embed="rId6"/>
                      <a:stretch>
                        <a:fillRect/>
                      </a:stretch>
                    </p:blipFill>
                    <p:spPr>
                      <a:xfrm>
                        <a:off x="2648903" y="1999615"/>
                        <a:ext cx="2530500" cy="252000"/>
                      </a:xfrm>
                      <a:prstGeom prst="rect">
                        <a:avLst/>
                      </a:prstGeom>
                      <a:noFill/>
                      <a:ln w="38100">
                        <a:noFill/>
                        <a:miter/>
                      </a:ln>
                    </p:spPr>
                  </p:pic>
                </p:oleObj>
              </mc:Fallback>
            </mc:AlternateContent>
          </a:graphicData>
        </a:graphic>
      </p:graphicFrame>
      <p:graphicFrame>
        <p:nvGraphicFramePr>
          <p:cNvPr id="12" name="对象 -2147481618"/>
          <p:cNvGraphicFramePr>
            <a:graphicFrameLocks noChangeAspect="1"/>
          </p:cNvGraphicFramePr>
          <p:nvPr/>
        </p:nvGraphicFramePr>
        <p:xfrm>
          <a:off x="1508443" y="2251393"/>
          <a:ext cx="1977255" cy="324000"/>
        </p:xfrm>
        <a:graphic>
          <a:graphicData uri="http://schemas.openxmlformats.org/presentationml/2006/ole">
            <mc:AlternateContent xmlns:mc="http://schemas.openxmlformats.org/markup-compatibility/2006">
              <mc:Choice xmlns:v="urn:schemas-microsoft-com:vml" Requires="v">
                <p:oleObj spid="_x0000_s27805" name="" r:id="rId7" imgW="1320165" imgH="215900" progId="Equation.DSMT4">
                  <p:embed/>
                </p:oleObj>
              </mc:Choice>
              <mc:Fallback>
                <p:oleObj name="" r:id="rId7" imgW="1320165" imgH="215900" progId="Equation.DSMT4">
                  <p:embed/>
                  <p:pic>
                    <p:nvPicPr>
                      <p:cNvPr id="0" name="图片 10"/>
                      <p:cNvPicPr/>
                      <p:nvPr/>
                    </p:nvPicPr>
                    <p:blipFill>
                      <a:blip r:embed="rId8"/>
                      <a:stretch>
                        <a:fillRect/>
                      </a:stretch>
                    </p:blipFill>
                    <p:spPr>
                      <a:xfrm>
                        <a:off x="1508443" y="2251393"/>
                        <a:ext cx="1977255" cy="324000"/>
                      </a:xfrm>
                      <a:prstGeom prst="rect">
                        <a:avLst/>
                      </a:prstGeom>
                      <a:noFill/>
                      <a:ln w="38100">
                        <a:noFill/>
                        <a:miter/>
                      </a:ln>
                    </p:spPr>
                  </p:pic>
                </p:oleObj>
              </mc:Fallback>
            </mc:AlternateContent>
          </a:graphicData>
        </a:graphic>
      </p:graphicFrame>
      <p:graphicFrame>
        <p:nvGraphicFramePr>
          <p:cNvPr id="14" name="对象 -2147481617"/>
          <p:cNvGraphicFramePr>
            <a:graphicFrameLocks noChangeAspect="1"/>
          </p:cNvGraphicFramePr>
          <p:nvPr/>
        </p:nvGraphicFramePr>
        <p:xfrm>
          <a:off x="3649345" y="2251393"/>
          <a:ext cx="659402" cy="324000"/>
        </p:xfrm>
        <a:graphic>
          <a:graphicData uri="http://schemas.openxmlformats.org/presentationml/2006/ole">
            <mc:AlternateContent xmlns:mc="http://schemas.openxmlformats.org/markup-compatibility/2006">
              <mc:Choice xmlns:v="urn:schemas-microsoft-com:vml" Requires="v">
                <p:oleObj spid="_x0000_s27806" name="" r:id="rId9" imgW="431800" imgH="215900" progId="Equation.DSMT4">
                  <p:embed/>
                </p:oleObj>
              </mc:Choice>
              <mc:Fallback>
                <p:oleObj name="" r:id="rId9" imgW="431800" imgH="215900" progId="Equation.DSMT4">
                  <p:embed/>
                  <p:pic>
                    <p:nvPicPr>
                      <p:cNvPr id="0" name="图片 11"/>
                      <p:cNvPicPr/>
                      <p:nvPr/>
                    </p:nvPicPr>
                    <p:blipFill>
                      <a:blip r:embed="rId10"/>
                      <a:stretch>
                        <a:fillRect/>
                      </a:stretch>
                    </p:blipFill>
                    <p:spPr>
                      <a:xfrm>
                        <a:off x="3649345" y="2251393"/>
                        <a:ext cx="659402" cy="324000"/>
                      </a:xfrm>
                      <a:prstGeom prst="rect">
                        <a:avLst/>
                      </a:prstGeom>
                      <a:noFill/>
                      <a:ln w="38100">
                        <a:noFill/>
                        <a:miter/>
                      </a:ln>
                    </p:spPr>
                  </p:pic>
                </p:oleObj>
              </mc:Fallback>
            </mc:AlternateContent>
          </a:graphicData>
        </a:graphic>
      </p:graphicFrame>
      <p:graphicFrame>
        <p:nvGraphicFramePr>
          <p:cNvPr id="16" name="对象 -2147481616"/>
          <p:cNvGraphicFramePr>
            <a:graphicFrameLocks noChangeAspect="1"/>
          </p:cNvGraphicFramePr>
          <p:nvPr/>
        </p:nvGraphicFramePr>
        <p:xfrm>
          <a:off x="1298575" y="2513648"/>
          <a:ext cx="1837584" cy="324000"/>
        </p:xfrm>
        <a:graphic>
          <a:graphicData uri="http://schemas.openxmlformats.org/presentationml/2006/ole">
            <mc:AlternateContent xmlns:mc="http://schemas.openxmlformats.org/markup-compatibility/2006">
              <mc:Choice xmlns:v="urn:schemas-microsoft-com:vml" Requires="v">
                <p:oleObj spid="_x0000_s27807" name="" r:id="rId11" imgW="1218565" imgH="215900" progId="Equation.DSMT4">
                  <p:embed/>
                </p:oleObj>
              </mc:Choice>
              <mc:Fallback>
                <p:oleObj name="" r:id="rId11" imgW="1218565" imgH="215900" progId="Equation.DSMT4">
                  <p:embed/>
                  <p:pic>
                    <p:nvPicPr>
                      <p:cNvPr id="0" name="图片 12"/>
                      <p:cNvPicPr/>
                      <p:nvPr/>
                    </p:nvPicPr>
                    <p:blipFill>
                      <a:blip r:embed="rId12"/>
                      <a:stretch>
                        <a:fillRect/>
                      </a:stretch>
                    </p:blipFill>
                    <p:spPr>
                      <a:xfrm>
                        <a:off x="1298575" y="2513648"/>
                        <a:ext cx="1837584" cy="324000"/>
                      </a:xfrm>
                      <a:prstGeom prst="rect">
                        <a:avLst/>
                      </a:prstGeom>
                      <a:noFill/>
                      <a:ln w="38100">
                        <a:noFill/>
                        <a:miter/>
                      </a:ln>
                    </p:spPr>
                  </p:pic>
                </p:oleObj>
              </mc:Fallback>
            </mc:AlternateContent>
          </a:graphicData>
        </a:graphic>
      </p:graphicFrame>
      <p:graphicFrame>
        <p:nvGraphicFramePr>
          <p:cNvPr id="18" name="对象 -2147480094"/>
          <p:cNvGraphicFramePr>
            <a:graphicFrameLocks noChangeAspect="1"/>
          </p:cNvGraphicFramePr>
          <p:nvPr/>
        </p:nvGraphicFramePr>
        <p:xfrm>
          <a:off x="2545715" y="3159760"/>
          <a:ext cx="1515429" cy="468000"/>
        </p:xfrm>
        <a:graphic>
          <a:graphicData uri="http://schemas.openxmlformats.org/presentationml/2006/ole">
            <mc:AlternateContent xmlns:mc="http://schemas.openxmlformats.org/markup-compatibility/2006">
              <mc:Choice xmlns:v="urn:schemas-microsoft-com:vml" Requires="v">
                <p:oleObj spid="_x0000_s27808" name="" r:id="rId13" imgW="1206500" imgH="381000" progId="Equation.DSMT4">
                  <p:embed/>
                </p:oleObj>
              </mc:Choice>
              <mc:Fallback>
                <p:oleObj name="" r:id="rId13" imgW="1206500" imgH="381000" progId="Equation.DSMT4">
                  <p:embed/>
                  <p:pic>
                    <p:nvPicPr>
                      <p:cNvPr id="0" name="图片 13"/>
                      <p:cNvPicPr/>
                      <p:nvPr/>
                    </p:nvPicPr>
                    <p:blipFill>
                      <a:blip r:embed="rId14"/>
                      <a:stretch>
                        <a:fillRect/>
                      </a:stretch>
                    </p:blipFill>
                    <p:spPr>
                      <a:xfrm>
                        <a:off x="2545715" y="3159760"/>
                        <a:ext cx="1515429" cy="468000"/>
                      </a:xfrm>
                      <a:prstGeom prst="rect">
                        <a:avLst/>
                      </a:prstGeom>
                      <a:noFill/>
                      <a:ln w="38100">
                        <a:noFill/>
                        <a:miter/>
                      </a:ln>
                    </p:spPr>
                  </p:pic>
                </p:oleObj>
              </mc:Fallback>
            </mc:AlternateContent>
          </a:graphicData>
        </a:graphic>
      </p:graphicFrame>
      <p:graphicFrame>
        <p:nvGraphicFramePr>
          <p:cNvPr id="21" name="对象 -2147481614"/>
          <p:cNvGraphicFramePr>
            <a:graphicFrameLocks noChangeAspect="1"/>
          </p:cNvGraphicFramePr>
          <p:nvPr/>
        </p:nvGraphicFramePr>
        <p:xfrm>
          <a:off x="459740" y="4277360"/>
          <a:ext cx="3030433" cy="576000"/>
        </p:xfrm>
        <a:graphic>
          <a:graphicData uri="http://schemas.openxmlformats.org/presentationml/2006/ole">
            <mc:AlternateContent xmlns:mc="http://schemas.openxmlformats.org/markup-compatibility/2006">
              <mc:Choice xmlns:v="urn:schemas-microsoft-com:vml" Requires="v">
                <p:oleObj spid="_x0000_s27809" name="" r:id="rId15" imgW="2108200" imgH="406400" progId="Equation.DSMT4">
                  <p:embed/>
                </p:oleObj>
              </mc:Choice>
              <mc:Fallback>
                <p:oleObj name="" r:id="rId15" imgW="2108200" imgH="406400" progId="Equation.DSMT4">
                  <p:embed/>
                  <p:pic>
                    <p:nvPicPr>
                      <p:cNvPr id="0" name="图片 14"/>
                      <p:cNvPicPr/>
                      <p:nvPr/>
                    </p:nvPicPr>
                    <p:blipFill>
                      <a:blip r:embed="rId16"/>
                      <a:stretch>
                        <a:fillRect/>
                      </a:stretch>
                    </p:blipFill>
                    <p:spPr>
                      <a:xfrm>
                        <a:off x="459740" y="4277360"/>
                        <a:ext cx="3030433" cy="576000"/>
                      </a:xfrm>
                      <a:prstGeom prst="rect">
                        <a:avLst/>
                      </a:prstGeom>
                      <a:noFill/>
                      <a:ln w="38100">
                        <a:noFill/>
                        <a:miter/>
                      </a:ln>
                    </p:spPr>
                  </p:pic>
                </p:oleObj>
              </mc:Fallback>
            </mc:AlternateContent>
          </a:graphicData>
        </a:graphic>
      </p:graphicFrame>
      <p:graphicFrame>
        <p:nvGraphicFramePr>
          <p:cNvPr id="23" name="对象 -2147480093"/>
          <p:cNvGraphicFramePr>
            <a:graphicFrameLocks noChangeAspect="1"/>
          </p:cNvGraphicFramePr>
          <p:nvPr/>
        </p:nvGraphicFramePr>
        <p:xfrm>
          <a:off x="3649345" y="4535805"/>
          <a:ext cx="2202545" cy="216000"/>
        </p:xfrm>
        <a:graphic>
          <a:graphicData uri="http://schemas.openxmlformats.org/presentationml/2006/ole">
            <mc:AlternateContent xmlns:mc="http://schemas.openxmlformats.org/markup-compatibility/2006">
              <mc:Choice xmlns:v="urn:schemas-microsoft-com:vml" Requires="v">
                <p:oleObj spid="_x0000_s27810" name="" r:id="rId17" imgW="1714500" imgH="165100" progId="Equation.DSMT4">
                  <p:embed/>
                </p:oleObj>
              </mc:Choice>
              <mc:Fallback>
                <p:oleObj name="" r:id="rId17" imgW="1714500" imgH="165100" progId="Equation.DSMT4">
                  <p:embed/>
                  <p:pic>
                    <p:nvPicPr>
                      <p:cNvPr id="0" name="图片 15"/>
                      <p:cNvPicPr/>
                      <p:nvPr/>
                    </p:nvPicPr>
                    <p:blipFill>
                      <a:blip r:embed="rId18"/>
                      <a:stretch>
                        <a:fillRect/>
                      </a:stretch>
                    </p:blipFill>
                    <p:spPr>
                      <a:xfrm>
                        <a:off x="3649345" y="4535805"/>
                        <a:ext cx="2202545" cy="216000"/>
                      </a:xfrm>
                      <a:prstGeom prst="rect">
                        <a:avLst/>
                      </a:prstGeom>
                      <a:noFill/>
                      <a:ln w="38100">
                        <a:noFill/>
                        <a:miter/>
                      </a:ln>
                    </p:spPr>
                  </p:pic>
                </p:oleObj>
              </mc:Fallback>
            </mc:AlternateContent>
          </a:graphicData>
        </a:graphic>
      </p:graphicFrame>
      <p:sp>
        <p:nvSpPr>
          <p:cNvPr id="17" name="文本框 16"/>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zh-CN" altLang="en-US"/>
          </a:p>
          <a:p>
            <a:pPr indent="457200" fontAlgn="auto"/>
            <a:r>
              <a:rPr lang="en-US" altLang="zh-CN"/>
              <a:t>                     </a:t>
            </a:r>
            <a:r>
              <a:rPr lang="zh-CN" altLang="en-US">
                <a:sym typeface="+mn-ea"/>
              </a:rPr>
              <a:t>（</a:t>
            </a:r>
            <a:r>
              <a:rPr lang="en-US" altLang="zh-CN">
                <a:sym typeface="+mn-ea"/>
              </a:rPr>
              <a:t>a</a:t>
            </a:r>
            <a:r>
              <a:rPr lang="zh-CN" altLang="en-US">
                <a:sym typeface="+mn-ea"/>
              </a:rPr>
              <a:t>）</a:t>
            </a:r>
            <a:r>
              <a:rPr lang="en-US" altLang="zh-CN">
                <a:sym typeface="+mn-ea"/>
              </a:rPr>
              <a:t>                          </a:t>
            </a:r>
            <a:r>
              <a:rPr lang="zh-CN" altLang="en-US">
                <a:sym typeface="+mn-ea"/>
              </a:rPr>
              <a:t>（</a:t>
            </a:r>
            <a:r>
              <a:rPr lang="en-US" altLang="zh-CN">
                <a:sym typeface="+mn-ea"/>
              </a:rPr>
              <a:t>b</a:t>
            </a:r>
            <a:r>
              <a:rPr lang="zh-CN" altLang="en-US">
                <a:sym typeface="+mn-ea"/>
              </a:rPr>
              <a:t>）</a:t>
            </a:r>
            <a:r>
              <a:rPr lang="en-US" altLang="zh-CN"/>
              <a:t>       </a:t>
            </a:r>
            <a:endParaRPr lang="zh-CN" altLang="en-US"/>
          </a:p>
          <a:p>
            <a:pPr indent="457200" fontAlgn="auto"/>
            <a:endParaRPr lang="zh-CN" altLang="en-US"/>
          </a:p>
          <a:p>
            <a:pPr indent="457200" fontAlgn="auto"/>
            <a:r>
              <a:rPr lang="en-US" altLang="zh-CN"/>
              <a:t> </a:t>
            </a:r>
            <a:r>
              <a:rPr lang="en-US" altLang="zh-CN" sz="1400"/>
              <a:t>2D</a:t>
            </a:r>
            <a:r>
              <a:rPr lang="zh-CN" altLang="en-US" sz="1400"/>
              <a:t>连续图像函数的离散采样，</a:t>
            </a:r>
            <a:r>
              <a:rPr lang="en-US" altLang="zh-CN" sz="1400"/>
              <a:t>(a) </a:t>
            </a:r>
            <a:r>
              <a:rPr lang="zh-CN" altLang="en-US" sz="1400"/>
              <a:t>空间采样间隔；</a:t>
            </a:r>
            <a:r>
              <a:rPr lang="en-US" altLang="zh-CN" sz="1400"/>
              <a:t>(b) </a:t>
            </a:r>
            <a:r>
              <a:rPr lang="zh-CN" altLang="en-US" sz="1400"/>
              <a:t>频率采样间隔</a:t>
            </a:r>
            <a:endParaRPr lang="zh-CN" altLang="en-US" sz="1400"/>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869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75" name="图片 175"/>
          <p:cNvPicPr>
            <a:picLocks noChangeAspect="1" noChangeArrowheads="1"/>
          </p:cNvPicPr>
          <p:nvPr/>
        </p:nvPicPr>
        <p:blipFill>
          <a:blip r:embed="rId3" cstate="print"/>
          <a:srcRect/>
          <a:stretch>
            <a:fillRect/>
          </a:stretch>
        </p:blipFill>
        <p:spPr>
          <a:xfrm>
            <a:off x="1652588" y="1182688"/>
            <a:ext cx="3179445" cy="1976755"/>
          </a:xfrm>
          <a:prstGeom prst="rect">
            <a:avLst/>
          </a:prstGeom>
          <a:noFill/>
          <a:ln w="9525">
            <a:noFill/>
            <a:miter lim="800000"/>
            <a:headEnd/>
            <a:tailEnd/>
          </a:ln>
        </p:spPr>
      </p:pic>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注意到</a:t>
            </a:r>
            <a:r>
              <a:rPr lang="en-US" altLang="zh-CN"/>
              <a:t>2D</a:t>
            </a:r>
            <a:r>
              <a:rPr lang="zh-CN" altLang="en-US"/>
              <a:t>离散傅里叶基的可分离性，</a:t>
            </a:r>
            <a:endParaRPr lang="zh-CN" altLang="en-US"/>
          </a:p>
          <a:p>
            <a:pPr indent="457200" fontAlgn="auto"/>
            <a:endParaRPr lang="zh-CN" altLang="en-US"/>
          </a:p>
          <a:p>
            <a:pPr indent="0" fontAlgn="auto"/>
            <a:r>
              <a:rPr lang="zh-CN" altLang="en-US"/>
              <a:t>即</a:t>
            </a:r>
            <a:r>
              <a:rPr lang="en-US" altLang="zh-CN"/>
              <a:t>                                                                  </a:t>
            </a:r>
            <a:r>
              <a:rPr lang="zh-CN" altLang="en-US"/>
              <a:t>，</a:t>
            </a:r>
            <a:r>
              <a:rPr lang="en-US" altLang="zh-CN"/>
              <a:t>2DFT</a:t>
            </a:r>
            <a:r>
              <a:rPr lang="zh-CN" altLang="en-US"/>
              <a:t>可以重新整理</a:t>
            </a:r>
            <a:endParaRPr lang="zh-CN" altLang="en-US"/>
          </a:p>
          <a:p>
            <a:pPr indent="0" fontAlgn="auto"/>
            <a:endParaRPr lang="zh-CN" altLang="en-US"/>
          </a:p>
          <a:p>
            <a:pPr indent="0" fontAlgn="auto"/>
            <a:r>
              <a:rPr lang="zh-CN" altLang="en-US"/>
              <a:t>为</a:t>
            </a:r>
            <a:endParaRPr lang="zh-CN" altLang="en-US"/>
          </a:p>
          <a:p>
            <a:pPr indent="0" fontAlgn="auto"/>
            <a:endParaRPr lang="zh-CN" altLang="en-US"/>
          </a:p>
          <a:p>
            <a:pPr indent="0" fontAlgn="auto"/>
            <a:endParaRPr lang="zh-CN" altLang="en-US"/>
          </a:p>
          <a:p>
            <a:pPr indent="457200" fontAlgn="auto"/>
            <a:endParaRPr lang="zh-CN" altLang="en-US"/>
          </a:p>
          <a:p>
            <a:pPr indent="457200" fontAlgn="auto"/>
            <a:r>
              <a:rPr lang="zh-CN" altLang="en-US"/>
              <a:t>可见</a:t>
            </a:r>
            <a:r>
              <a:rPr lang="en-US" altLang="zh-CN"/>
              <a:t>2DFT</a:t>
            </a:r>
            <a:r>
              <a:rPr lang="zh-CN" altLang="en-US"/>
              <a:t>可以通过等价的方式可分离实现，即图像按行进行</a:t>
            </a:r>
            <a:r>
              <a:rPr lang="en-US" altLang="zh-CN"/>
              <a:t>1DFT</a:t>
            </a:r>
            <a:r>
              <a:rPr lang="zh-CN" altLang="en-US"/>
              <a:t>变换；然后对变换后结果按列进行</a:t>
            </a:r>
            <a:r>
              <a:rPr lang="en-US" altLang="zh-CN"/>
              <a:t>1DFT</a:t>
            </a:r>
            <a:r>
              <a:rPr lang="zh-CN" altLang="en-US"/>
              <a:t>变换。当然，也可以先按列后按行变换。同理，对于</a:t>
            </a:r>
            <a:r>
              <a:rPr lang="en-US" altLang="zh-CN"/>
              <a:t>2DIFT</a:t>
            </a:r>
            <a:r>
              <a:rPr lang="zh-CN" altLang="en-US"/>
              <a:t>同样可以分离实现。因此，对于数字图像而言，实现傅里叶分析的关键是设计</a:t>
            </a:r>
            <a:r>
              <a:rPr lang="en-US" altLang="zh-CN"/>
              <a:t>1D</a:t>
            </a:r>
            <a:r>
              <a:rPr lang="zh-CN" altLang="en-US"/>
              <a:t>快速傅里叶算法（</a:t>
            </a:r>
            <a:r>
              <a:rPr lang="en-US" altLang="zh-CN"/>
              <a:t>1D-FFT</a:t>
            </a:r>
            <a:r>
              <a:rPr lang="zh-CN" altLang="en-US"/>
              <a:t>）。</a:t>
            </a:r>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sz="1400"/>
          </a:p>
          <a:p>
            <a:pPr indent="457200" fontAlgn="auto"/>
            <a:endParaRPr lang="zh-CN" altLang="en-US"/>
          </a:p>
          <a:p>
            <a:pPr indent="457200" fontAlgn="auto"/>
            <a:r>
              <a:rPr lang="en-US" altLang="zh-CN"/>
              <a:t> </a:t>
            </a:r>
            <a:endParaRPr lang="zh-CN" altLang="en-US"/>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974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08"/>
          <p:cNvGraphicFramePr>
            <a:graphicFrameLocks noChangeAspect="1"/>
          </p:cNvGraphicFramePr>
          <p:nvPr/>
        </p:nvGraphicFramePr>
        <p:xfrm>
          <a:off x="802640" y="1602740"/>
          <a:ext cx="3171103" cy="468000"/>
        </p:xfrm>
        <a:graphic>
          <a:graphicData uri="http://schemas.openxmlformats.org/presentationml/2006/ole">
            <mc:AlternateContent xmlns:mc="http://schemas.openxmlformats.org/markup-compatibility/2006">
              <mc:Choice xmlns:v="urn:schemas-microsoft-com:vml" Requires="v">
                <p:oleObj spid="_x0000_s29749" name="" r:id="rId3" imgW="1981200" imgH="304800" progId="Equation.DSMT4">
                  <p:embed/>
                </p:oleObj>
              </mc:Choice>
              <mc:Fallback>
                <p:oleObj name="" r:id="rId3" imgW="1981200" imgH="304800" progId="Equation.DSMT4">
                  <p:embed/>
                  <p:pic>
                    <p:nvPicPr>
                      <p:cNvPr id="0" name="图片 7"/>
                      <p:cNvPicPr/>
                      <p:nvPr/>
                    </p:nvPicPr>
                    <p:blipFill>
                      <a:blip r:embed="rId4"/>
                      <a:stretch>
                        <a:fillRect/>
                      </a:stretch>
                    </p:blipFill>
                    <p:spPr>
                      <a:xfrm>
                        <a:off x="802640" y="1602740"/>
                        <a:ext cx="3171103" cy="468000"/>
                      </a:xfrm>
                      <a:prstGeom prst="rect">
                        <a:avLst/>
                      </a:prstGeom>
                      <a:noFill/>
                      <a:ln w="38100">
                        <a:noFill/>
                        <a:miter/>
                      </a:ln>
                    </p:spPr>
                  </p:pic>
                </p:oleObj>
              </mc:Fallback>
            </mc:AlternateContent>
          </a:graphicData>
        </a:graphic>
      </p:graphicFrame>
      <p:graphicFrame>
        <p:nvGraphicFramePr>
          <p:cNvPr id="10" name="对象 -2147481607"/>
          <p:cNvGraphicFramePr>
            <a:graphicFrameLocks noChangeAspect="1"/>
          </p:cNvGraphicFramePr>
          <p:nvPr/>
        </p:nvGraphicFramePr>
        <p:xfrm>
          <a:off x="2018665" y="2463483"/>
          <a:ext cx="2792375" cy="900000"/>
        </p:xfrm>
        <a:graphic>
          <a:graphicData uri="http://schemas.openxmlformats.org/presentationml/2006/ole">
            <mc:AlternateContent xmlns:mc="http://schemas.openxmlformats.org/markup-compatibility/2006">
              <mc:Choice xmlns:v="urn:schemas-microsoft-com:vml" Requires="v">
                <p:oleObj spid="_x0000_s29750" name="" r:id="rId5" imgW="2159000" imgH="698500" progId="Equation.DSMT4">
                  <p:embed/>
                </p:oleObj>
              </mc:Choice>
              <mc:Fallback>
                <p:oleObj name="" r:id="rId5" imgW="2159000" imgH="698500" progId="Equation.DSMT4">
                  <p:embed/>
                  <p:pic>
                    <p:nvPicPr>
                      <p:cNvPr id="0" name="图片 8"/>
                      <p:cNvPicPr/>
                      <p:nvPr/>
                    </p:nvPicPr>
                    <p:blipFill>
                      <a:blip r:embed="rId6"/>
                      <a:stretch>
                        <a:fillRect/>
                      </a:stretch>
                    </p:blipFill>
                    <p:spPr>
                      <a:xfrm>
                        <a:off x="2018665" y="2463483"/>
                        <a:ext cx="2792375" cy="900000"/>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如果我们将离散傅里叶基图像</a:t>
            </a:r>
            <a:r>
              <a:rPr lang="en-US" altLang="zh-CN"/>
              <a:t>                </a:t>
            </a:r>
            <a:r>
              <a:rPr lang="zh-CN" altLang="en-US"/>
              <a:t>的实部和虚部可视化的显示出来，可以生成不同的空间频率</a:t>
            </a:r>
            <a:r>
              <a:rPr lang="en-US" altLang="zh-CN"/>
              <a:t>         </a:t>
            </a:r>
            <a:r>
              <a:rPr lang="zh-CN" altLang="en-US"/>
              <a:t>，显示不同方向和频率的图案模式（见图）。在显示时，每个基图像都量化到</a:t>
            </a:r>
            <a:r>
              <a:rPr lang="en-US" altLang="zh-CN"/>
              <a:t>0</a:t>
            </a:r>
            <a:r>
              <a:rPr lang="zh-CN" altLang="en-US"/>
              <a:t>（黑色）到</a:t>
            </a:r>
            <a:r>
              <a:rPr lang="en-US" altLang="zh-CN"/>
              <a:t>255</a:t>
            </a:r>
            <a:r>
              <a:rPr lang="zh-CN" altLang="en-US"/>
              <a:t>（白色）的灰度范围内。</a:t>
            </a:r>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sz="1400"/>
          </a:p>
          <a:p>
            <a:pPr indent="457200" fontAlgn="auto"/>
            <a:r>
              <a:rPr lang="en-US" altLang="zh-CN" sz="1400"/>
              <a:t>(a)  8</a:t>
            </a:r>
            <a:r>
              <a:rPr lang="en-US" altLang="zh-CN" sz="1400">
                <a:latin typeface="Arial" panose="020B0604020202020204" pitchFamily="34" charset="0"/>
              </a:rPr>
              <a:t>×8</a:t>
            </a:r>
            <a:r>
              <a:rPr lang="zh-CN" altLang="en-US" sz="1400"/>
              <a:t>的傅里叶基图像的实部</a:t>
            </a:r>
            <a:r>
              <a:rPr lang="en-US" altLang="zh-CN" sz="1400"/>
              <a:t>       (b)</a:t>
            </a:r>
            <a:r>
              <a:rPr lang="en-US" altLang="zh-CN" sz="1400">
                <a:sym typeface="+mn-ea"/>
              </a:rPr>
              <a:t>8</a:t>
            </a:r>
            <a:r>
              <a:rPr lang="en-US" altLang="zh-CN" sz="1400">
                <a:latin typeface="Arial" panose="020B0604020202020204" pitchFamily="34" charset="0"/>
                <a:sym typeface="+mn-ea"/>
              </a:rPr>
              <a:t>×8</a:t>
            </a:r>
            <a:r>
              <a:rPr lang="en-US" altLang="zh-CN" sz="1400"/>
              <a:t> </a:t>
            </a:r>
            <a:r>
              <a:rPr lang="zh-CN" altLang="en-US" sz="1400"/>
              <a:t>的傅里叶基图像的虚部</a:t>
            </a:r>
            <a:endParaRPr lang="zh-CN" altLang="en-US" sz="1400"/>
          </a:p>
          <a:p>
            <a:pPr indent="457200" fontAlgn="auto"/>
            <a:endParaRPr lang="zh-CN" altLang="en-US"/>
          </a:p>
          <a:p>
            <a:pPr indent="457200" fontAlgn="auto"/>
            <a:r>
              <a:rPr lang="en-US" altLang="zh-CN"/>
              <a:t> </a:t>
            </a:r>
            <a:endParaRPr lang="zh-CN" altLang="en-US"/>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077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12"/>
          <p:cNvGraphicFramePr>
            <a:graphicFrameLocks noChangeAspect="1"/>
          </p:cNvGraphicFramePr>
          <p:nvPr/>
        </p:nvGraphicFramePr>
        <p:xfrm>
          <a:off x="3983355" y="1122363"/>
          <a:ext cx="858549" cy="324000"/>
        </p:xfrm>
        <a:graphic>
          <a:graphicData uri="http://schemas.openxmlformats.org/presentationml/2006/ole">
            <mc:AlternateContent xmlns:mc="http://schemas.openxmlformats.org/markup-compatibility/2006">
              <mc:Choice xmlns:v="urn:schemas-microsoft-com:vml" Requires="v">
                <p:oleObj spid="_x0000_s30773" name="" r:id="rId3" imgW="533400" imgH="203200" progId="Equation.DSMT4">
                  <p:embed/>
                </p:oleObj>
              </mc:Choice>
              <mc:Fallback>
                <p:oleObj name="" r:id="rId3" imgW="533400" imgH="203200" progId="Equation.DSMT4">
                  <p:embed/>
                  <p:pic>
                    <p:nvPicPr>
                      <p:cNvPr id="0" name="图片 3075"/>
                      <p:cNvPicPr/>
                      <p:nvPr/>
                    </p:nvPicPr>
                    <p:blipFill>
                      <a:blip r:embed="rId4"/>
                      <a:stretch>
                        <a:fillRect/>
                      </a:stretch>
                    </p:blipFill>
                    <p:spPr>
                      <a:xfrm>
                        <a:off x="3983355" y="1122363"/>
                        <a:ext cx="858549" cy="324000"/>
                      </a:xfrm>
                      <a:prstGeom prst="rect">
                        <a:avLst/>
                      </a:prstGeom>
                      <a:noFill/>
                      <a:ln w="38100">
                        <a:noFill/>
                        <a:miter/>
                      </a:ln>
                    </p:spPr>
                  </p:pic>
                </p:oleObj>
              </mc:Fallback>
            </mc:AlternateContent>
          </a:graphicData>
        </a:graphic>
      </p:graphicFrame>
      <p:graphicFrame>
        <p:nvGraphicFramePr>
          <p:cNvPr id="10" name="对象 -2147481611"/>
          <p:cNvGraphicFramePr>
            <a:graphicFrameLocks noChangeAspect="1"/>
          </p:cNvGraphicFramePr>
          <p:nvPr/>
        </p:nvGraphicFramePr>
        <p:xfrm>
          <a:off x="5133340" y="1446530"/>
          <a:ext cx="533106" cy="324000"/>
        </p:xfrm>
        <a:graphic>
          <a:graphicData uri="http://schemas.openxmlformats.org/presentationml/2006/ole">
            <mc:AlternateContent xmlns:mc="http://schemas.openxmlformats.org/markup-compatibility/2006">
              <mc:Choice xmlns:v="urn:schemas-microsoft-com:vml" Requires="v">
                <p:oleObj spid="_x0000_s30774" name="" r:id="rId5" imgW="304800" imgH="190500" progId="Equation.DSMT4">
                  <p:embed/>
                </p:oleObj>
              </mc:Choice>
              <mc:Fallback>
                <p:oleObj name="" r:id="rId5" imgW="304800" imgH="190500" progId="Equation.DSMT4">
                  <p:embed/>
                  <p:pic>
                    <p:nvPicPr>
                      <p:cNvPr id="0" name="图片 5"/>
                      <p:cNvPicPr/>
                      <p:nvPr/>
                    </p:nvPicPr>
                    <p:blipFill>
                      <a:blip r:embed="rId6"/>
                      <a:stretch>
                        <a:fillRect/>
                      </a:stretch>
                    </p:blipFill>
                    <p:spPr>
                      <a:xfrm>
                        <a:off x="5133340" y="1446530"/>
                        <a:ext cx="533106" cy="324000"/>
                      </a:xfrm>
                      <a:prstGeom prst="rect">
                        <a:avLst/>
                      </a:prstGeom>
                      <a:noFill/>
                      <a:ln w="38100">
                        <a:noFill/>
                        <a:miter/>
                      </a:ln>
                    </p:spPr>
                  </p:pic>
                </p:oleObj>
              </mc:Fallback>
            </mc:AlternateContent>
          </a:graphicData>
        </a:graphic>
      </p:graphicFrame>
      <p:pic>
        <p:nvPicPr>
          <p:cNvPr id="231" name="图片 231"/>
          <p:cNvPicPr>
            <a:picLocks noChangeAspect="1" noChangeArrowheads="1"/>
          </p:cNvPicPr>
          <p:nvPr/>
        </p:nvPicPr>
        <p:blipFill>
          <a:blip r:embed="rId7" cstate="print"/>
          <a:srcRect/>
          <a:stretch>
            <a:fillRect/>
          </a:stretch>
        </p:blipFill>
        <p:spPr>
          <a:xfrm>
            <a:off x="806450" y="2321560"/>
            <a:ext cx="1983105" cy="1980565"/>
          </a:xfrm>
          <a:prstGeom prst="rect">
            <a:avLst/>
          </a:prstGeom>
          <a:noFill/>
          <a:ln w="9525">
            <a:noFill/>
            <a:miter lim="800000"/>
            <a:headEnd/>
            <a:tailEnd/>
          </a:ln>
        </p:spPr>
      </p:pic>
      <p:pic>
        <p:nvPicPr>
          <p:cNvPr id="100" name="图片 100"/>
          <p:cNvPicPr>
            <a:picLocks noChangeAspect="1" noChangeArrowheads="1"/>
          </p:cNvPicPr>
          <p:nvPr/>
        </p:nvPicPr>
        <p:blipFill>
          <a:blip r:embed="rId8" cstate="print"/>
          <a:srcRect/>
          <a:stretch>
            <a:fillRect/>
          </a:stretch>
        </p:blipFill>
        <p:spPr>
          <a:xfrm>
            <a:off x="3704590" y="2321560"/>
            <a:ext cx="2098040" cy="1974850"/>
          </a:xfrm>
          <a:prstGeom prst="rect">
            <a:avLst/>
          </a:prstGeom>
          <a:noFill/>
          <a:ln w="9525">
            <a:noFill/>
            <a:miter lim="800000"/>
            <a:headEnd/>
            <a:tailEnd/>
          </a:ln>
        </p:spPr>
      </p:pic>
      <p:sp>
        <p:nvSpPr>
          <p:cNvPr id="12" name="文本框 11"/>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中心化处理</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傅里叶表示是按照如图</a:t>
            </a:r>
            <a:r>
              <a:rPr lang="en-US" altLang="zh-CN"/>
              <a:t>5.9</a:t>
            </a:r>
            <a:r>
              <a:rPr lang="zh-CN" altLang="en-US"/>
              <a:t>所示的坐标系进行排列。空间频率坐标从原点（左上角）开始，从左向右，从上往下依次递增。</a:t>
            </a:r>
            <a:endParaRPr lang="zh-CN" altLang="en-US"/>
          </a:p>
          <a:p>
            <a:pPr indent="457200" fontAlgn="auto"/>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endParaRPr lang="en-US" altLang="zh-CN"/>
          </a:p>
          <a:p>
            <a:pPr indent="457200" fontAlgn="auto"/>
            <a:endParaRPr lang="en-US" altLang="zh-CN"/>
          </a:p>
          <a:p>
            <a:pPr indent="457200" algn="ctr" fontAlgn="auto"/>
            <a:r>
              <a:rPr lang="zh-CN" altLang="en-US" sz="1400"/>
              <a:t>图</a:t>
            </a:r>
            <a:r>
              <a:rPr lang="en-US" altLang="zh-CN" sz="1400"/>
              <a:t>5.9  </a:t>
            </a:r>
            <a:r>
              <a:rPr lang="zh-CN" altLang="en-US" sz="1400"/>
              <a:t>傅里叶系数的非中心化排列形式</a:t>
            </a:r>
            <a:endParaRPr lang="zh-CN" altLang="en-US" sz="1400"/>
          </a:p>
          <a:p>
            <a:pPr indent="457200" fontAlgn="auto"/>
            <a:r>
              <a:rPr lang="zh-CN" altLang="en-US"/>
              <a:t>这种排列方式很难清晰的体现傅里叶系数所属空间频率大小的频谱分布和对称性。</a:t>
            </a:r>
            <a:endParaRPr lang="zh-CN" altLang="en-US"/>
          </a:p>
          <a:p>
            <a:pPr indent="457200" fontAlgn="auto"/>
            <a:endParaRPr lang="en-US" altLang="zh-CN" sz="1400"/>
          </a:p>
          <a:p>
            <a:pPr indent="457200" fontAlgn="auto"/>
            <a:endParaRPr lang="zh-CN" altLang="en-US"/>
          </a:p>
          <a:p>
            <a:pPr indent="457200" fontAlgn="auto"/>
            <a:r>
              <a:rPr lang="en-US" altLang="zh-CN"/>
              <a:t> </a:t>
            </a:r>
            <a:endParaRPr lang="zh-CN" altLang="en-US"/>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176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02" name="图片 544"/>
          <p:cNvPicPr>
            <a:picLocks noChangeAspect="1" noChangeArrowheads="1"/>
          </p:cNvPicPr>
          <p:nvPr/>
        </p:nvPicPr>
        <p:blipFill>
          <a:blip r:embed="rId3" cstate="print"/>
          <a:srcRect/>
          <a:stretch>
            <a:fillRect/>
          </a:stretch>
        </p:blipFill>
        <p:spPr>
          <a:xfrm>
            <a:off x="2302510" y="1993900"/>
            <a:ext cx="1826260" cy="1607185"/>
          </a:xfrm>
          <a:prstGeom prst="rect">
            <a:avLst/>
          </a:prstGeom>
          <a:noFill/>
          <a:ln w="9525">
            <a:noFill/>
            <a:miter lim="800000"/>
            <a:headEnd/>
            <a:tailEnd/>
          </a:ln>
        </p:spPr>
      </p:pic>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中心化处理</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为此，人们习惯采取径向频率</a:t>
            </a:r>
            <a:r>
              <a:rPr lang="en-US" altLang="zh-CN"/>
              <a:t>                    </a:t>
            </a:r>
            <a:r>
              <a:rPr lang="zh-CN" altLang="en-US"/>
              <a:t>去考察空间频率结构，并将</a:t>
            </a:r>
            <a:r>
              <a:rPr lang="en-US" altLang="zh-CN"/>
              <a:t>                       </a:t>
            </a:r>
            <a:r>
              <a:rPr lang="zh-CN" altLang="en-US"/>
              <a:t>平移至矩阵中心。</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en-US" altLang="zh-CN"/>
          </a:p>
          <a:p>
            <a:pPr indent="457200" fontAlgn="auto"/>
            <a:r>
              <a:rPr lang="en-US" altLang="zh-CN"/>
              <a:t>                                                                       </a:t>
            </a:r>
            <a:endParaRPr lang="en-US" altLang="zh-CN"/>
          </a:p>
          <a:p>
            <a:pPr indent="457200" fontAlgn="auto"/>
            <a:endParaRPr lang="en-US" altLang="zh-CN"/>
          </a:p>
          <a:p>
            <a:pPr indent="457200" fontAlgn="auto"/>
            <a:endParaRPr lang="en-US" altLang="zh-CN"/>
          </a:p>
          <a:p>
            <a:pPr indent="457200" fontAlgn="auto"/>
            <a:endParaRPr lang="en-US" altLang="zh-CN" sz="1400"/>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r>
              <a:rPr lang="zh-CN" altLang="en-US" sz="1400"/>
              <a:t>图</a:t>
            </a:r>
            <a:r>
              <a:rPr lang="en-US" altLang="zh-CN" sz="1400"/>
              <a:t>5.10  </a:t>
            </a:r>
            <a:r>
              <a:rPr lang="zh-CN" altLang="en-US" sz="1400"/>
              <a:t>中心化傅里叶变换的</a:t>
            </a:r>
            <a:r>
              <a:rPr lang="en-US" altLang="zh-CN" sz="1400" b="1">
                <a:solidFill>
                  <a:srgbClr val="FF0000"/>
                </a:solidFill>
              </a:rPr>
              <a:t>“</a:t>
            </a:r>
            <a:r>
              <a:rPr lang="zh-CN" altLang="en-US" sz="1400" b="1">
                <a:solidFill>
                  <a:srgbClr val="FF0000"/>
                </a:solidFill>
              </a:rPr>
              <a:t>信号建筑块</a:t>
            </a:r>
            <a:r>
              <a:rPr lang="en-US" altLang="zh-CN" sz="1400" b="1">
                <a:solidFill>
                  <a:srgbClr val="FF0000"/>
                </a:solidFill>
              </a:rPr>
              <a:t>”</a:t>
            </a:r>
            <a:endParaRPr lang="en-US" altLang="zh-CN" sz="1400" b="1">
              <a:solidFill>
                <a:srgbClr val="FF0000"/>
              </a:solidFill>
            </a:endParaRPr>
          </a:p>
          <a:p>
            <a:pPr indent="457200" fontAlgn="auto"/>
            <a:endParaRPr lang="en-US" altLang="zh-CN" sz="1400" b="1">
              <a:solidFill>
                <a:srgbClr val="FF0000"/>
              </a:solidFill>
            </a:endParaRPr>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282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06"/>
          <p:cNvGraphicFramePr>
            <a:graphicFrameLocks noChangeAspect="1"/>
          </p:cNvGraphicFramePr>
          <p:nvPr/>
        </p:nvGraphicFramePr>
        <p:xfrm>
          <a:off x="3994468" y="1122363"/>
          <a:ext cx="1067015" cy="324000"/>
        </p:xfrm>
        <a:graphic>
          <a:graphicData uri="http://schemas.openxmlformats.org/presentationml/2006/ole">
            <mc:AlternateContent xmlns:mc="http://schemas.openxmlformats.org/markup-compatibility/2006">
              <mc:Choice xmlns:v="urn:schemas-microsoft-com:vml" Requires="v">
                <p:oleObj spid="_x0000_s32821" name="" r:id="rId3" imgW="711200" imgH="215900" progId="Equation.DSMT4">
                  <p:embed/>
                </p:oleObj>
              </mc:Choice>
              <mc:Fallback>
                <p:oleObj name="" r:id="rId3" imgW="711200" imgH="215900" progId="Equation.DSMT4">
                  <p:embed/>
                  <p:pic>
                    <p:nvPicPr>
                      <p:cNvPr id="0" name="图片 3075"/>
                      <p:cNvPicPr/>
                      <p:nvPr/>
                    </p:nvPicPr>
                    <p:blipFill>
                      <a:blip r:embed="rId4"/>
                      <a:stretch>
                        <a:fillRect/>
                      </a:stretch>
                    </p:blipFill>
                    <p:spPr>
                      <a:xfrm>
                        <a:off x="3994468" y="1122363"/>
                        <a:ext cx="1067015" cy="324000"/>
                      </a:xfrm>
                      <a:prstGeom prst="rect">
                        <a:avLst/>
                      </a:prstGeom>
                      <a:noFill/>
                      <a:ln w="38100">
                        <a:noFill/>
                        <a:miter/>
                      </a:ln>
                    </p:spPr>
                  </p:pic>
                </p:oleObj>
              </mc:Fallback>
            </mc:AlternateContent>
          </a:graphicData>
        </a:graphic>
      </p:graphicFrame>
      <p:graphicFrame>
        <p:nvGraphicFramePr>
          <p:cNvPr id="10" name="对象 -2147481605"/>
          <p:cNvGraphicFramePr>
            <a:graphicFrameLocks noChangeAspect="1"/>
          </p:cNvGraphicFramePr>
          <p:nvPr/>
        </p:nvGraphicFramePr>
        <p:xfrm>
          <a:off x="2177098" y="1446530"/>
          <a:ext cx="1110128" cy="288000"/>
        </p:xfrm>
        <a:graphic>
          <a:graphicData uri="http://schemas.openxmlformats.org/presentationml/2006/ole">
            <mc:AlternateContent xmlns:mc="http://schemas.openxmlformats.org/markup-compatibility/2006">
              <mc:Choice xmlns:v="urn:schemas-microsoft-com:vml" Requires="v">
                <p:oleObj spid="_x0000_s32822" name="" r:id="rId5" imgW="685800" imgH="190500" progId="Equation.DSMT4">
                  <p:embed/>
                </p:oleObj>
              </mc:Choice>
              <mc:Fallback>
                <p:oleObj name="" r:id="rId5" imgW="685800" imgH="190500" progId="Equation.DSMT4">
                  <p:embed/>
                  <p:pic>
                    <p:nvPicPr>
                      <p:cNvPr id="0" name="图片 5"/>
                      <p:cNvPicPr/>
                      <p:nvPr/>
                    </p:nvPicPr>
                    <p:blipFill>
                      <a:blip r:embed="rId6"/>
                      <a:stretch>
                        <a:fillRect/>
                      </a:stretch>
                    </p:blipFill>
                    <p:spPr>
                      <a:xfrm>
                        <a:off x="2177098" y="1446530"/>
                        <a:ext cx="1110128" cy="288000"/>
                      </a:xfrm>
                      <a:prstGeom prst="rect">
                        <a:avLst/>
                      </a:prstGeom>
                      <a:noFill/>
                      <a:ln w="38100">
                        <a:noFill/>
                        <a:miter/>
                      </a:ln>
                    </p:spPr>
                  </p:pic>
                </p:oleObj>
              </mc:Fallback>
            </mc:AlternateContent>
          </a:graphicData>
        </a:graphic>
      </p:graphicFrame>
      <p:pic>
        <p:nvPicPr>
          <p:cNvPr id="103" name="图片 518"/>
          <p:cNvPicPr>
            <a:picLocks noChangeAspect="1" noChangeArrowheads="1"/>
          </p:cNvPicPr>
          <p:nvPr/>
        </p:nvPicPr>
        <p:blipFill>
          <a:blip r:embed="rId7" cstate="print"/>
          <a:srcRect/>
          <a:stretch>
            <a:fillRect/>
          </a:stretch>
        </p:blipFill>
        <p:spPr>
          <a:xfrm>
            <a:off x="1802130" y="1734820"/>
            <a:ext cx="2907665" cy="2718435"/>
          </a:xfrm>
          <a:prstGeom prst="rect">
            <a:avLst/>
          </a:prstGeom>
          <a:noFill/>
          <a:ln w="9525">
            <a:noFill/>
            <a:miter lim="800000"/>
            <a:headEnd/>
            <a:tailEnd/>
          </a:ln>
        </p:spPr>
      </p:pic>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2D</a:t>
            </a:r>
            <a:r>
              <a:rPr lang="zh-CN" altLang="en-US" b="1" dirty="0">
                <a:solidFill>
                  <a:srgbClr val="000066"/>
                </a:solidFill>
                <a:latin typeface="微软雅黑" panose="020B0503020204020204" pitchFamily="34" charset="-122"/>
                <a:ea typeface="微软雅黑" panose="020B0503020204020204" pitchFamily="34" charset="-122"/>
              </a:rPr>
              <a:t>离散傅里叶变换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则</a:t>
            </a:r>
            <a:r>
              <a:rPr lang="en-US" altLang="zh-CN"/>
              <a:t>2D</a:t>
            </a:r>
            <a:r>
              <a:rPr lang="zh-CN" altLang="en-US"/>
              <a:t>离散傅里叶变换可以定义为</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en-US" altLang="zh-CN"/>
          </a:p>
          <a:p>
            <a:pPr indent="457200" fontAlgn="auto"/>
            <a:endParaRPr lang="en-US" altLang="zh-CN"/>
          </a:p>
          <a:p>
            <a:pPr indent="457200" fontAlgn="auto"/>
            <a:r>
              <a:rPr lang="en-US" altLang="zh-CN"/>
              <a:t>                       </a:t>
            </a:r>
            <a:endParaRPr lang="zh-CN" altLang="en-US"/>
          </a:p>
          <a:p>
            <a:pPr indent="457200" fontAlgn="auto"/>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667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0095"/>
          <p:cNvGraphicFramePr>
            <a:graphicFrameLocks noChangeAspect="1"/>
          </p:cNvGraphicFramePr>
          <p:nvPr/>
        </p:nvGraphicFramePr>
        <p:xfrm>
          <a:off x="1200150" y="2108200"/>
          <a:ext cx="4142845" cy="504000"/>
        </p:xfrm>
        <a:graphic>
          <a:graphicData uri="http://schemas.openxmlformats.org/presentationml/2006/ole">
            <mc:AlternateContent xmlns:mc="http://schemas.openxmlformats.org/markup-compatibility/2006">
              <mc:Choice xmlns:v="urn:schemas-microsoft-com:vml" Requires="v">
                <p:oleObj spid="_x0000_s26677" name="" r:id="rId3" imgW="3251200" imgH="406400" progId="Equation.DSMT4">
                  <p:embed/>
                </p:oleObj>
              </mc:Choice>
              <mc:Fallback>
                <p:oleObj name="" r:id="rId3" imgW="3251200" imgH="406400" progId="Equation.DSMT4">
                  <p:embed/>
                  <p:pic>
                    <p:nvPicPr>
                      <p:cNvPr id="0" name="图片 3075"/>
                      <p:cNvPicPr/>
                      <p:nvPr/>
                    </p:nvPicPr>
                    <p:blipFill>
                      <a:blip r:embed="rId4"/>
                      <a:stretch>
                        <a:fillRect/>
                      </a:stretch>
                    </p:blipFill>
                    <p:spPr>
                      <a:xfrm>
                        <a:off x="1200150" y="2108200"/>
                        <a:ext cx="4142845" cy="504000"/>
                      </a:xfrm>
                      <a:prstGeom prst="rect">
                        <a:avLst/>
                      </a:prstGeom>
                      <a:noFill/>
                      <a:ln w="38100">
                        <a:noFill/>
                        <a:miter/>
                      </a:ln>
                    </p:spPr>
                  </p:pic>
                </p:oleObj>
              </mc:Fallback>
            </mc:AlternateContent>
          </a:graphicData>
        </a:graphic>
      </p:graphicFrame>
      <p:graphicFrame>
        <p:nvGraphicFramePr>
          <p:cNvPr id="10" name="对象 -2147481621"/>
          <p:cNvGraphicFramePr>
            <a:graphicFrameLocks noChangeAspect="1"/>
          </p:cNvGraphicFramePr>
          <p:nvPr/>
        </p:nvGraphicFramePr>
        <p:xfrm>
          <a:off x="2294573" y="2945765"/>
          <a:ext cx="2169000" cy="216000"/>
        </p:xfrm>
        <a:graphic>
          <a:graphicData uri="http://schemas.openxmlformats.org/presentationml/2006/ole">
            <mc:AlternateContent xmlns:mc="http://schemas.openxmlformats.org/markup-compatibility/2006">
              <mc:Choice xmlns:v="urn:schemas-microsoft-com:vml" Requires="v">
                <p:oleObj spid="_x0000_s26678" name="" r:id="rId5" imgW="1688465" imgH="165100" progId="Equation.DSMT4">
                  <p:embed/>
                </p:oleObj>
              </mc:Choice>
              <mc:Fallback>
                <p:oleObj name="" r:id="rId5" imgW="1688465" imgH="165100" progId="Equation.DSMT4">
                  <p:embed/>
                  <p:pic>
                    <p:nvPicPr>
                      <p:cNvPr id="0" name="图片 27"/>
                      <p:cNvPicPr/>
                      <p:nvPr/>
                    </p:nvPicPr>
                    <p:blipFill>
                      <a:blip r:embed="rId6"/>
                      <a:stretch>
                        <a:fillRect/>
                      </a:stretch>
                    </p:blipFill>
                    <p:spPr>
                      <a:xfrm>
                        <a:off x="2294573" y="2945765"/>
                        <a:ext cx="2169000" cy="216000"/>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中心化处理</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重新考察</a:t>
            </a:r>
            <a:r>
              <a:rPr lang="en-US" altLang="zh-CN"/>
              <a:t>2DFT</a:t>
            </a:r>
            <a:r>
              <a:rPr lang="zh-CN" altLang="en-US"/>
              <a:t>公式</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我们将频率索引坐标</a:t>
            </a:r>
            <a:r>
              <a:rPr lang="en-US" altLang="zh-CN"/>
              <a:t>           </a:t>
            </a:r>
            <a:r>
              <a:rPr lang="zh-CN" altLang="en-US"/>
              <a:t>映射为一个新的索引坐标</a:t>
            </a:r>
            <a:r>
              <a:rPr lang="en-US" altLang="zh-CN"/>
              <a:t>  </a:t>
            </a:r>
            <a:endParaRPr lang="zh-CN" altLang="en-US"/>
          </a:p>
          <a:p>
            <a:pPr indent="457200" fontAlgn="auto"/>
            <a:r>
              <a:rPr lang="en-US" altLang="zh-CN"/>
              <a:t>     </a:t>
            </a:r>
            <a:r>
              <a:rPr lang="zh-CN" altLang="en-US"/>
              <a:t>，</a:t>
            </a:r>
            <a:endParaRPr lang="zh-CN" altLang="en-US"/>
          </a:p>
          <a:p>
            <a:pPr indent="457200" fontAlgn="auto"/>
            <a:endParaRPr lang="zh-CN" altLang="en-US"/>
          </a:p>
          <a:p>
            <a:pPr indent="457200" fontAlgn="auto"/>
            <a:endParaRPr lang="zh-CN" altLang="en-US"/>
          </a:p>
          <a:p>
            <a:pPr indent="457200" fontAlgn="auto"/>
            <a:r>
              <a:rPr lang="zh-CN" altLang="en-US"/>
              <a:t>经过上述平移处理，</a:t>
            </a:r>
            <a:r>
              <a:rPr lang="en-US" altLang="zh-CN"/>
              <a:t>                       </a:t>
            </a:r>
            <a:r>
              <a:rPr lang="zh-CN" altLang="en-US"/>
              <a:t>将位于矩阵中心。这样经过平移中心化处理的傅里叶变换为</a:t>
            </a:r>
            <a:endParaRPr lang="zh-CN" altLang="en-US"/>
          </a:p>
          <a:p>
            <a:pPr indent="457200" fontAlgn="auto"/>
            <a:r>
              <a:rPr lang="en-US" altLang="zh-CN"/>
              <a:t>                                                                       </a:t>
            </a:r>
            <a:endParaRPr lang="en-US" altLang="zh-CN"/>
          </a:p>
          <a:p>
            <a:pPr indent="457200" fontAlgn="auto"/>
            <a:endParaRPr lang="en-US" altLang="zh-CN"/>
          </a:p>
          <a:p>
            <a:pPr indent="457200" fontAlgn="auto"/>
            <a:endParaRPr lang="en-US" altLang="zh-CN"/>
          </a:p>
          <a:p>
            <a:pPr indent="457200" fontAlgn="auto"/>
            <a:endParaRPr lang="en-US" altLang="zh-CN" sz="1400"/>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391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604"/>
          <p:cNvGraphicFramePr>
            <a:graphicFrameLocks noChangeAspect="1"/>
          </p:cNvGraphicFramePr>
          <p:nvPr/>
        </p:nvGraphicFramePr>
        <p:xfrm>
          <a:off x="2186623" y="1527175"/>
          <a:ext cx="2960103" cy="612000"/>
        </p:xfrm>
        <a:graphic>
          <a:graphicData uri="http://schemas.openxmlformats.org/presentationml/2006/ole">
            <mc:AlternateContent xmlns:mc="http://schemas.openxmlformats.org/markup-compatibility/2006">
              <mc:Choice xmlns:v="urn:schemas-microsoft-com:vml" Requires="v">
                <p:oleObj spid="_x0000_s33913" name="" r:id="rId3" imgW="1917065" imgH="406400" progId="Equation.DSMT4">
                  <p:embed/>
                </p:oleObj>
              </mc:Choice>
              <mc:Fallback>
                <p:oleObj name="" r:id="rId3" imgW="1917065" imgH="406400" progId="Equation.DSMT4">
                  <p:embed/>
                  <p:pic>
                    <p:nvPicPr>
                      <p:cNvPr id="0" name="图片 9"/>
                      <p:cNvPicPr/>
                      <p:nvPr/>
                    </p:nvPicPr>
                    <p:blipFill>
                      <a:blip r:embed="rId4"/>
                      <a:stretch>
                        <a:fillRect/>
                      </a:stretch>
                    </p:blipFill>
                    <p:spPr>
                      <a:xfrm>
                        <a:off x="2186623" y="1527175"/>
                        <a:ext cx="2960103" cy="612000"/>
                      </a:xfrm>
                      <a:prstGeom prst="rect">
                        <a:avLst/>
                      </a:prstGeom>
                      <a:noFill/>
                      <a:ln w="38100">
                        <a:noFill/>
                        <a:miter/>
                      </a:ln>
                    </p:spPr>
                  </p:pic>
                </p:oleObj>
              </mc:Fallback>
            </mc:AlternateContent>
          </a:graphicData>
        </a:graphic>
      </p:graphicFrame>
      <p:graphicFrame>
        <p:nvGraphicFramePr>
          <p:cNvPr id="10" name="对象 -2147481603"/>
          <p:cNvGraphicFramePr>
            <a:graphicFrameLocks noChangeAspect="1"/>
          </p:cNvGraphicFramePr>
          <p:nvPr/>
        </p:nvGraphicFramePr>
        <p:xfrm>
          <a:off x="3113405" y="2247583"/>
          <a:ext cx="475073" cy="324000"/>
        </p:xfrm>
        <a:graphic>
          <a:graphicData uri="http://schemas.openxmlformats.org/presentationml/2006/ole">
            <mc:AlternateContent xmlns:mc="http://schemas.openxmlformats.org/markup-compatibility/2006">
              <mc:Choice xmlns:v="urn:schemas-microsoft-com:vml" Requires="v">
                <p:oleObj spid="_x0000_s33914" name="" r:id="rId5" imgW="316865" imgH="215900" progId="Equation.DSMT4">
                  <p:embed/>
                </p:oleObj>
              </mc:Choice>
              <mc:Fallback>
                <p:oleObj name="" r:id="rId5" imgW="316865" imgH="215900" progId="Equation.DSMT4">
                  <p:embed/>
                  <p:pic>
                    <p:nvPicPr>
                      <p:cNvPr id="0" name="图片 10"/>
                      <p:cNvPicPr/>
                      <p:nvPr/>
                    </p:nvPicPr>
                    <p:blipFill>
                      <a:blip r:embed="rId6"/>
                      <a:stretch>
                        <a:fillRect/>
                      </a:stretch>
                    </p:blipFill>
                    <p:spPr>
                      <a:xfrm>
                        <a:off x="3113405" y="2247583"/>
                        <a:ext cx="475073" cy="324000"/>
                      </a:xfrm>
                      <a:prstGeom prst="rect">
                        <a:avLst/>
                      </a:prstGeom>
                      <a:noFill/>
                      <a:ln w="38100">
                        <a:noFill/>
                        <a:miter/>
                      </a:ln>
                    </p:spPr>
                  </p:pic>
                </p:oleObj>
              </mc:Fallback>
            </mc:AlternateContent>
          </a:graphicData>
        </a:graphic>
      </p:graphicFrame>
      <p:graphicFrame>
        <p:nvGraphicFramePr>
          <p:cNvPr id="12" name="对象 -2147481602"/>
          <p:cNvGraphicFramePr>
            <a:graphicFrameLocks noChangeAspect="1"/>
          </p:cNvGraphicFramePr>
          <p:nvPr/>
        </p:nvGraphicFramePr>
        <p:xfrm>
          <a:off x="681990" y="2518093"/>
          <a:ext cx="570088" cy="324000"/>
        </p:xfrm>
        <a:graphic>
          <a:graphicData uri="http://schemas.openxmlformats.org/presentationml/2006/ole">
            <mc:AlternateContent xmlns:mc="http://schemas.openxmlformats.org/markup-compatibility/2006">
              <mc:Choice xmlns:v="urn:schemas-microsoft-com:vml" Requires="v">
                <p:oleObj spid="_x0000_s33915" name="" r:id="rId7" imgW="381000" imgH="215900" progId="Equation.DSMT4">
                  <p:embed/>
                </p:oleObj>
              </mc:Choice>
              <mc:Fallback>
                <p:oleObj name="" r:id="rId7" imgW="381000" imgH="215900" progId="Equation.DSMT4">
                  <p:embed/>
                  <p:pic>
                    <p:nvPicPr>
                      <p:cNvPr id="0" name="图片 11"/>
                      <p:cNvPicPr/>
                      <p:nvPr/>
                    </p:nvPicPr>
                    <p:blipFill>
                      <a:blip r:embed="rId8"/>
                      <a:stretch>
                        <a:fillRect/>
                      </a:stretch>
                    </p:blipFill>
                    <p:spPr>
                      <a:xfrm>
                        <a:off x="681990" y="2518093"/>
                        <a:ext cx="570088" cy="324000"/>
                      </a:xfrm>
                      <a:prstGeom prst="rect">
                        <a:avLst/>
                      </a:prstGeom>
                      <a:noFill/>
                      <a:ln w="38100">
                        <a:noFill/>
                        <a:miter/>
                      </a:ln>
                    </p:spPr>
                  </p:pic>
                </p:oleObj>
              </mc:Fallback>
            </mc:AlternateContent>
          </a:graphicData>
        </a:graphic>
      </p:graphicFrame>
      <p:graphicFrame>
        <p:nvGraphicFramePr>
          <p:cNvPr id="14" name="对象 -2147481601"/>
          <p:cNvGraphicFramePr>
            <a:graphicFrameLocks noChangeAspect="1"/>
          </p:cNvGraphicFramePr>
          <p:nvPr/>
        </p:nvGraphicFramePr>
        <p:xfrm>
          <a:off x="2413953" y="2841943"/>
          <a:ext cx="1606425" cy="468000"/>
        </p:xfrm>
        <a:graphic>
          <a:graphicData uri="http://schemas.openxmlformats.org/presentationml/2006/ole">
            <mc:AlternateContent xmlns:mc="http://schemas.openxmlformats.org/markup-compatibility/2006">
              <mc:Choice xmlns:v="urn:schemas-microsoft-com:vml" Requires="v">
                <p:oleObj spid="_x0000_s33916" name="" r:id="rId9" imgW="1180465" imgH="342900" progId="Equation.DSMT4">
                  <p:embed/>
                </p:oleObj>
              </mc:Choice>
              <mc:Fallback>
                <p:oleObj name="" r:id="rId9" imgW="1180465" imgH="342900" progId="Equation.DSMT4">
                  <p:embed/>
                  <p:pic>
                    <p:nvPicPr>
                      <p:cNvPr id="0" name="图片 12"/>
                      <p:cNvPicPr/>
                      <p:nvPr/>
                    </p:nvPicPr>
                    <p:blipFill>
                      <a:blip r:embed="rId10"/>
                      <a:stretch>
                        <a:fillRect/>
                      </a:stretch>
                    </p:blipFill>
                    <p:spPr>
                      <a:xfrm>
                        <a:off x="2413953" y="2841943"/>
                        <a:ext cx="1606425" cy="468000"/>
                      </a:xfrm>
                      <a:prstGeom prst="rect">
                        <a:avLst/>
                      </a:prstGeom>
                      <a:noFill/>
                      <a:ln w="38100">
                        <a:noFill/>
                        <a:miter/>
                      </a:ln>
                    </p:spPr>
                  </p:pic>
                </p:oleObj>
              </mc:Fallback>
            </mc:AlternateContent>
          </a:graphicData>
        </a:graphic>
      </p:graphicFrame>
      <p:graphicFrame>
        <p:nvGraphicFramePr>
          <p:cNvPr id="16" name="对象 -2147481600"/>
          <p:cNvGraphicFramePr>
            <a:graphicFrameLocks noChangeAspect="1"/>
          </p:cNvGraphicFramePr>
          <p:nvPr/>
        </p:nvGraphicFramePr>
        <p:xfrm>
          <a:off x="3027998" y="3309938"/>
          <a:ext cx="1156329" cy="324000"/>
        </p:xfrm>
        <a:graphic>
          <a:graphicData uri="http://schemas.openxmlformats.org/presentationml/2006/ole">
            <mc:AlternateContent xmlns:mc="http://schemas.openxmlformats.org/markup-compatibility/2006">
              <mc:Choice xmlns:v="urn:schemas-microsoft-com:vml" Requires="v">
                <p:oleObj spid="_x0000_s33917" name="" r:id="rId11" imgW="774065" imgH="215900" progId="Equation.DSMT4">
                  <p:embed/>
                </p:oleObj>
              </mc:Choice>
              <mc:Fallback>
                <p:oleObj name="" r:id="rId11" imgW="774065" imgH="215900" progId="Equation.DSMT4">
                  <p:embed/>
                  <p:pic>
                    <p:nvPicPr>
                      <p:cNvPr id="0" name="图片 13"/>
                      <p:cNvPicPr/>
                      <p:nvPr/>
                    </p:nvPicPr>
                    <p:blipFill>
                      <a:blip r:embed="rId12"/>
                      <a:stretch>
                        <a:fillRect/>
                      </a:stretch>
                    </p:blipFill>
                    <p:spPr>
                      <a:xfrm>
                        <a:off x="3027998" y="3309938"/>
                        <a:ext cx="1156329" cy="324000"/>
                      </a:xfrm>
                      <a:prstGeom prst="rect">
                        <a:avLst/>
                      </a:prstGeom>
                      <a:noFill/>
                      <a:ln w="38100">
                        <a:noFill/>
                        <a:miter/>
                      </a:ln>
                    </p:spPr>
                  </p:pic>
                </p:oleObj>
              </mc:Fallback>
            </mc:AlternateContent>
          </a:graphicData>
        </a:graphic>
      </p:graphicFrame>
      <p:graphicFrame>
        <p:nvGraphicFramePr>
          <p:cNvPr id="18" name="对象 -2147481599"/>
          <p:cNvGraphicFramePr>
            <a:graphicFrameLocks noChangeAspect="1"/>
          </p:cNvGraphicFramePr>
          <p:nvPr/>
        </p:nvGraphicFramePr>
        <p:xfrm>
          <a:off x="1063625" y="4012883"/>
          <a:ext cx="4730709" cy="576000"/>
        </p:xfrm>
        <a:graphic>
          <a:graphicData uri="http://schemas.openxmlformats.org/presentationml/2006/ole">
            <mc:AlternateContent xmlns:mc="http://schemas.openxmlformats.org/markup-compatibility/2006">
              <mc:Choice xmlns:v="urn:schemas-microsoft-com:vml" Requires="v">
                <p:oleObj spid="_x0000_s33918" name="" r:id="rId13" imgW="3517900" imgH="431800" progId="Equation.DSMT4">
                  <p:embed/>
                </p:oleObj>
              </mc:Choice>
              <mc:Fallback>
                <p:oleObj name="" r:id="rId13" imgW="3517900" imgH="431800" progId="Equation.DSMT4">
                  <p:embed/>
                  <p:pic>
                    <p:nvPicPr>
                      <p:cNvPr id="0" name="图片 14"/>
                      <p:cNvPicPr/>
                      <p:nvPr/>
                    </p:nvPicPr>
                    <p:blipFill>
                      <a:blip r:embed="rId14"/>
                      <a:stretch>
                        <a:fillRect/>
                      </a:stretch>
                    </p:blipFill>
                    <p:spPr>
                      <a:xfrm>
                        <a:off x="1063625" y="4012883"/>
                        <a:ext cx="4730709" cy="576000"/>
                      </a:xfrm>
                      <a:prstGeom prst="rect">
                        <a:avLst/>
                      </a:prstGeom>
                      <a:noFill/>
                      <a:ln w="38100">
                        <a:noFill/>
                        <a:miter/>
                      </a:ln>
                    </p:spPr>
                  </p:pic>
                </p:oleObj>
              </mc:Fallback>
            </mc:AlternateContent>
          </a:graphicData>
        </a:graphic>
      </p:graphicFrame>
      <p:sp>
        <p:nvSpPr>
          <p:cNvPr id="15" name="文本框 14"/>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中心化处理</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dirty="0"/>
              <a:t>利用指数函数的可分离性以及</a:t>
            </a:r>
            <a:r>
              <a:rPr lang="en-US" altLang="zh-CN" dirty="0"/>
              <a:t>             </a:t>
            </a:r>
            <a:r>
              <a:rPr lang="zh-CN" altLang="en-US" dirty="0"/>
              <a:t>，易得</a:t>
            </a:r>
            <a:endParaRPr lang="zh-CN" altLang="en-US" dirty="0"/>
          </a:p>
          <a:p>
            <a:pPr indent="457200" fontAlgn="auto"/>
            <a:endParaRPr lang="zh-CN" altLang="en-US" dirty="0"/>
          </a:p>
          <a:p>
            <a:pPr indent="457200" fontAlgn="auto"/>
            <a:endParaRPr lang="zh-CN" altLang="en-US" dirty="0"/>
          </a:p>
          <a:p>
            <a:pPr indent="457200" fontAlgn="auto"/>
            <a:endParaRPr lang="zh-CN" altLang="en-US" dirty="0"/>
          </a:p>
          <a:p>
            <a:pPr indent="457200" fontAlgn="auto"/>
            <a:endParaRPr lang="zh-CN" altLang="en-US" dirty="0"/>
          </a:p>
          <a:p>
            <a:pPr indent="457200" fontAlgn="auto"/>
            <a:r>
              <a:rPr lang="zh-CN" altLang="en-US" dirty="0"/>
              <a:t>即中心化</a:t>
            </a:r>
            <a:r>
              <a:rPr lang="en-US" altLang="zh-CN" dirty="0"/>
              <a:t>DFT</a:t>
            </a:r>
            <a:r>
              <a:rPr lang="zh-CN" altLang="en-US" dirty="0"/>
              <a:t>定义为</a:t>
            </a:r>
            <a:endParaRPr lang="en-US" altLang="zh-CN" dirty="0"/>
          </a:p>
          <a:p>
            <a:pPr indent="457200" fontAlgn="auto"/>
            <a:endParaRPr lang="en-US" altLang="zh-CN" dirty="0"/>
          </a:p>
          <a:p>
            <a:pPr indent="457200" fontAlgn="auto"/>
            <a:endParaRPr lang="en-US" altLang="zh-CN" dirty="0"/>
          </a:p>
          <a:p>
            <a:pPr indent="457200" fontAlgn="auto"/>
            <a:r>
              <a:rPr lang="en-US" altLang="zh-CN" dirty="0"/>
              <a:t>                                </a:t>
            </a:r>
            <a:endParaRPr lang="en-US" altLang="zh-CN" dirty="0"/>
          </a:p>
          <a:p>
            <a:pPr indent="457200" fontAlgn="auto"/>
            <a:r>
              <a:rPr lang="zh-CN" altLang="en-US" dirty="0" smtClean="0"/>
              <a:t>的变换结果</a:t>
            </a:r>
            <a:endParaRPr lang="en-US" altLang="zh-CN" dirty="0" smtClean="0"/>
          </a:p>
          <a:p>
            <a:pPr indent="457200" fontAlgn="auto"/>
            <a:endParaRPr lang="en-US" altLang="zh-CN" dirty="0"/>
          </a:p>
          <a:p>
            <a:pPr indent="457200" fontAlgn="auto"/>
            <a:endParaRPr lang="en-US" altLang="zh-CN" sz="1400" dirty="0"/>
          </a:p>
          <a:p>
            <a:pPr indent="457200" fontAlgn="auto"/>
            <a:endParaRPr lang="zh-CN" altLang="en-US" dirty="0"/>
          </a:p>
          <a:p>
            <a:pPr indent="457200" fontAlgn="auto"/>
            <a:endParaRPr lang="zh-CN" altLang="en-US" sz="1400" dirty="0"/>
          </a:p>
          <a:p>
            <a:pPr indent="457200" fontAlgn="auto"/>
            <a:r>
              <a:rPr lang="zh-CN" altLang="en-US" sz="1400" dirty="0"/>
              <a:t> </a:t>
            </a:r>
            <a:r>
              <a:rPr lang="en-US" altLang="zh-CN" sz="1400" dirty="0"/>
              <a:t>               </a:t>
            </a:r>
            <a:endParaRPr lang="en-US" altLang="zh-CN" sz="1400" dirty="0"/>
          </a:p>
          <a:p>
            <a:pPr indent="457200" fontAlgn="auto"/>
            <a:r>
              <a:rPr lang="en-US" altLang="zh-CN" sz="1400" dirty="0"/>
              <a:t>           </a:t>
            </a:r>
            <a:endParaRPr lang="en-US" altLang="zh-CN" sz="1400" dirty="0"/>
          </a:p>
          <a:p>
            <a:pPr indent="457200" fontAlgn="auto"/>
            <a:endParaRPr lang="en-US" altLang="zh-CN" sz="1400"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488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98"/>
          <p:cNvGraphicFramePr>
            <a:graphicFrameLocks noChangeAspect="1"/>
          </p:cNvGraphicFramePr>
          <p:nvPr/>
        </p:nvGraphicFramePr>
        <p:xfrm>
          <a:off x="3997960" y="1146175"/>
          <a:ext cx="640000" cy="288000"/>
        </p:xfrm>
        <a:graphic>
          <a:graphicData uri="http://schemas.openxmlformats.org/presentationml/2006/ole">
            <mc:AlternateContent xmlns:mc="http://schemas.openxmlformats.org/markup-compatibility/2006">
              <mc:Choice xmlns:v="urn:schemas-microsoft-com:vml" Requires="v">
                <p:oleObj spid="_x0000_s34886" name="" r:id="rId3" imgW="380365" imgH="177800" progId="Equation.DSMT4">
                  <p:embed/>
                </p:oleObj>
              </mc:Choice>
              <mc:Fallback>
                <p:oleObj name="" r:id="rId3" imgW="380365" imgH="177800" progId="Equation.DSMT4">
                  <p:embed/>
                  <p:pic>
                    <p:nvPicPr>
                      <p:cNvPr id="0" name="图片 3075"/>
                      <p:cNvPicPr/>
                      <p:nvPr/>
                    </p:nvPicPr>
                    <p:blipFill>
                      <a:blip r:embed="rId4"/>
                      <a:stretch>
                        <a:fillRect/>
                      </a:stretch>
                    </p:blipFill>
                    <p:spPr>
                      <a:xfrm>
                        <a:off x="3997960" y="1146175"/>
                        <a:ext cx="640000" cy="288000"/>
                      </a:xfrm>
                      <a:prstGeom prst="rect">
                        <a:avLst/>
                      </a:prstGeom>
                      <a:noFill/>
                      <a:ln w="38100">
                        <a:noFill/>
                        <a:miter/>
                      </a:ln>
                    </p:spPr>
                  </p:pic>
                </p:oleObj>
              </mc:Fallback>
            </mc:AlternateContent>
          </a:graphicData>
        </a:graphic>
      </p:graphicFrame>
      <p:graphicFrame>
        <p:nvGraphicFramePr>
          <p:cNvPr id="10" name="对象 -2147481597"/>
          <p:cNvGraphicFramePr>
            <a:graphicFrameLocks noChangeAspect="1"/>
          </p:cNvGraphicFramePr>
          <p:nvPr/>
        </p:nvGraphicFramePr>
        <p:xfrm>
          <a:off x="1086290" y="1622868"/>
          <a:ext cx="4684395" cy="539115"/>
        </p:xfrm>
        <a:graphic>
          <a:graphicData uri="http://schemas.openxmlformats.org/presentationml/2006/ole">
            <mc:AlternateContent xmlns:mc="http://schemas.openxmlformats.org/markup-compatibility/2006">
              <mc:Choice xmlns:v="urn:schemas-microsoft-com:vml" Requires="v">
                <p:oleObj spid="_x0000_s34887" name="" r:id="rId5" imgW="3441700" imgH="405765" progId="Equation.DSMT4">
                  <p:embed/>
                </p:oleObj>
              </mc:Choice>
              <mc:Fallback>
                <p:oleObj name="" r:id="rId5" imgW="3441700" imgH="405765" progId="Equation.DSMT4">
                  <p:embed/>
                  <p:pic>
                    <p:nvPicPr>
                      <p:cNvPr id="0" name="图片 18"/>
                      <p:cNvPicPr/>
                      <p:nvPr/>
                    </p:nvPicPr>
                    <p:blipFill>
                      <a:blip r:embed="rId6"/>
                      <a:stretch>
                        <a:fillRect/>
                      </a:stretch>
                    </p:blipFill>
                    <p:spPr>
                      <a:xfrm>
                        <a:off x="1086290" y="1622868"/>
                        <a:ext cx="4684395" cy="539115"/>
                      </a:xfrm>
                      <a:prstGeom prst="rect">
                        <a:avLst/>
                      </a:prstGeom>
                      <a:noFill/>
                      <a:ln w="38100">
                        <a:noFill/>
                        <a:miter/>
                      </a:ln>
                    </p:spPr>
                  </p:pic>
                </p:oleObj>
              </mc:Fallback>
            </mc:AlternateContent>
          </a:graphicData>
        </a:graphic>
      </p:graphicFrame>
      <p:graphicFrame>
        <p:nvGraphicFramePr>
          <p:cNvPr id="12" name="对象 -2147481596"/>
          <p:cNvGraphicFramePr>
            <a:graphicFrameLocks noChangeAspect="1"/>
          </p:cNvGraphicFramePr>
          <p:nvPr/>
        </p:nvGraphicFramePr>
        <p:xfrm>
          <a:off x="1724929" y="3061410"/>
          <a:ext cx="1143635" cy="323850"/>
        </p:xfrm>
        <a:graphic>
          <a:graphicData uri="http://schemas.openxmlformats.org/presentationml/2006/ole">
            <mc:AlternateContent xmlns:mc="http://schemas.openxmlformats.org/markup-compatibility/2006">
              <mc:Choice xmlns:v="urn:schemas-microsoft-com:vml" Requires="v">
                <p:oleObj spid="_x0000_s34888" name="" r:id="rId7" imgW="850900" imgH="241300" progId="Equation.DSMT4">
                  <p:embed/>
                </p:oleObj>
              </mc:Choice>
              <mc:Fallback>
                <p:oleObj name="" r:id="rId7" imgW="850900" imgH="241300" progId="Equation.DSMT4">
                  <p:embed/>
                  <p:pic>
                    <p:nvPicPr>
                      <p:cNvPr id="0" name="图片 20"/>
                      <p:cNvPicPr/>
                      <p:nvPr/>
                    </p:nvPicPr>
                    <p:blipFill>
                      <a:blip r:embed="rId8"/>
                      <a:stretch>
                        <a:fillRect/>
                      </a:stretch>
                    </p:blipFill>
                    <p:spPr>
                      <a:xfrm>
                        <a:off x="1724929" y="3061410"/>
                        <a:ext cx="1143635" cy="323850"/>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中心化处理</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然而，在实际的操作过程中，乘以常数</a:t>
            </a:r>
            <a:r>
              <a:rPr lang="en-US" altLang="zh-CN"/>
              <a:t>             </a:t>
            </a:r>
            <a:r>
              <a:rPr lang="zh-CN" altLang="en-US"/>
              <a:t>，然后进行</a:t>
            </a:r>
            <a:r>
              <a:rPr lang="en-US" altLang="zh-CN"/>
              <a:t>DFT</a:t>
            </a:r>
            <a:r>
              <a:rPr lang="zh-CN" altLang="en-US"/>
              <a:t>处理还是比较麻烦的。另一种方法是采取对角象限交换的方法实现中心化傅里叶变换。</a:t>
            </a:r>
            <a:endParaRPr lang="zh-CN" altLang="en-US"/>
          </a:p>
          <a:p>
            <a:pPr indent="457200" fontAlgn="auto"/>
            <a:r>
              <a:rPr lang="zh-CN" altLang="en-US"/>
              <a:t>如图 所示，直接对原始DFT系数矩阵</a:t>
            </a:r>
            <a:r>
              <a:rPr lang="en-US" altLang="zh-CN"/>
              <a:t>              </a:t>
            </a:r>
            <a:r>
              <a:rPr lang="zh-CN" altLang="en-US"/>
              <a:t>分成四个矩形，其中两条线穿过中心，并标记子块序号，然后对角交换象限的方法实现。例如块3与块1交换，块4与块2交换，最终</a:t>
            </a:r>
            <a:r>
              <a:rPr lang="en-US" altLang="zh-CN"/>
              <a:t>                               </a:t>
            </a:r>
            <a:r>
              <a:rPr lang="zh-CN" altLang="en-US"/>
              <a:t>。</a:t>
            </a:r>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5909"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95"/>
          <p:cNvGraphicFramePr>
            <a:graphicFrameLocks noChangeAspect="1"/>
          </p:cNvGraphicFramePr>
          <p:nvPr/>
        </p:nvGraphicFramePr>
        <p:xfrm>
          <a:off x="4913630" y="1122680"/>
          <a:ext cx="637068" cy="360000"/>
        </p:xfrm>
        <a:graphic>
          <a:graphicData uri="http://schemas.openxmlformats.org/presentationml/2006/ole">
            <mc:AlternateContent xmlns:mc="http://schemas.openxmlformats.org/markup-compatibility/2006">
              <mc:Choice xmlns:v="urn:schemas-microsoft-com:vml" Requires="v">
                <p:oleObj spid="_x0000_s35910" name="" r:id="rId3" imgW="419100" imgH="241300" progId="Equation.DSMT4">
                  <p:embed/>
                </p:oleObj>
              </mc:Choice>
              <mc:Fallback>
                <p:oleObj name="" r:id="rId3" imgW="419100" imgH="241300" progId="Equation.DSMT4">
                  <p:embed/>
                  <p:pic>
                    <p:nvPicPr>
                      <p:cNvPr id="0" name="图片 9"/>
                      <p:cNvPicPr/>
                      <p:nvPr/>
                    </p:nvPicPr>
                    <p:blipFill>
                      <a:blip r:embed="rId4"/>
                      <a:stretch>
                        <a:fillRect/>
                      </a:stretch>
                    </p:blipFill>
                    <p:spPr>
                      <a:xfrm>
                        <a:off x="4913630" y="1122680"/>
                        <a:ext cx="637068" cy="360000"/>
                      </a:xfrm>
                      <a:prstGeom prst="rect">
                        <a:avLst/>
                      </a:prstGeom>
                      <a:noFill/>
                      <a:ln w="38100">
                        <a:noFill/>
                        <a:miter/>
                      </a:ln>
                    </p:spPr>
                  </p:pic>
                </p:oleObj>
              </mc:Fallback>
            </mc:AlternateContent>
          </a:graphicData>
        </a:graphic>
      </p:graphicFrame>
      <p:graphicFrame>
        <p:nvGraphicFramePr>
          <p:cNvPr id="10" name="对象 -2147481594"/>
          <p:cNvGraphicFramePr>
            <a:graphicFrameLocks noChangeAspect="1"/>
          </p:cNvGraphicFramePr>
          <p:nvPr/>
        </p:nvGraphicFramePr>
        <p:xfrm>
          <a:off x="4625340" y="1977708"/>
          <a:ext cx="659402" cy="324000"/>
        </p:xfrm>
        <a:graphic>
          <a:graphicData uri="http://schemas.openxmlformats.org/presentationml/2006/ole">
            <mc:AlternateContent xmlns:mc="http://schemas.openxmlformats.org/markup-compatibility/2006">
              <mc:Choice xmlns:v="urn:schemas-microsoft-com:vml" Requires="v">
                <p:oleObj spid="_x0000_s35911" name="" r:id="rId5" imgW="431800" imgH="215900" progId="Equation.DSMT4">
                  <p:embed/>
                </p:oleObj>
              </mc:Choice>
              <mc:Fallback>
                <p:oleObj name="" r:id="rId5" imgW="431800" imgH="215900" progId="Equation.DSMT4">
                  <p:embed/>
                  <p:pic>
                    <p:nvPicPr>
                      <p:cNvPr id="0" name="图片 10"/>
                      <p:cNvPicPr/>
                      <p:nvPr/>
                    </p:nvPicPr>
                    <p:blipFill>
                      <a:blip r:embed="rId6"/>
                      <a:stretch>
                        <a:fillRect/>
                      </a:stretch>
                    </p:blipFill>
                    <p:spPr>
                      <a:xfrm>
                        <a:off x="4625340" y="1977708"/>
                        <a:ext cx="659402" cy="324000"/>
                      </a:xfrm>
                      <a:prstGeom prst="rect">
                        <a:avLst/>
                      </a:prstGeom>
                      <a:noFill/>
                      <a:ln w="38100">
                        <a:noFill/>
                        <a:miter/>
                      </a:ln>
                    </p:spPr>
                  </p:pic>
                </p:oleObj>
              </mc:Fallback>
            </mc:AlternateContent>
          </a:graphicData>
        </a:graphic>
      </p:graphicFrame>
      <p:graphicFrame>
        <p:nvGraphicFramePr>
          <p:cNvPr id="12" name="对象 -2147481593"/>
          <p:cNvGraphicFramePr>
            <a:graphicFrameLocks noChangeAspect="1"/>
          </p:cNvGraphicFramePr>
          <p:nvPr/>
        </p:nvGraphicFramePr>
        <p:xfrm>
          <a:off x="1016000" y="2792413"/>
          <a:ext cx="1563941" cy="324000"/>
        </p:xfrm>
        <a:graphic>
          <a:graphicData uri="http://schemas.openxmlformats.org/presentationml/2006/ole">
            <mc:AlternateContent xmlns:mc="http://schemas.openxmlformats.org/markup-compatibility/2006">
              <mc:Choice xmlns:v="urn:schemas-microsoft-com:vml" Requires="v">
                <p:oleObj spid="_x0000_s35912" name="" r:id="rId7" imgW="1053465" imgH="215900" progId="Equation.DSMT4">
                  <p:embed/>
                </p:oleObj>
              </mc:Choice>
              <mc:Fallback>
                <p:oleObj name="" r:id="rId7" imgW="1053465" imgH="215900" progId="Equation.DSMT4">
                  <p:embed/>
                  <p:pic>
                    <p:nvPicPr>
                      <p:cNvPr id="0" name="图片 11"/>
                      <p:cNvPicPr/>
                      <p:nvPr/>
                    </p:nvPicPr>
                    <p:blipFill>
                      <a:blip r:embed="rId8"/>
                      <a:stretch>
                        <a:fillRect/>
                      </a:stretch>
                    </p:blipFill>
                    <p:spPr>
                      <a:xfrm>
                        <a:off x="1016000" y="2792413"/>
                        <a:ext cx="1563941" cy="324000"/>
                      </a:xfrm>
                      <a:prstGeom prst="rect">
                        <a:avLst/>
                      </a:prstGeom>
                      <a:noFill/>
                      <a:ln w="38100">
                        <a:noFill/>
                        <a:miter/>
                      </a:ln>
                    </p:spPr>
                  </p:pic>
                </p:oleObj>
              </mc:Fallback>
            </mc:AlternateContent>
          </a:graphicData>
        </a:graphic>
      </p:graphicFrame>
      <p:pic>
        <p:nvPicPr>
          <p:cNvPr id="246" name="图片 246"/>
          <p:cNvPicPr>
            <a:picLocks noChangeAspect="1" noChangeArrowheads="1"/>
          </p:cNvPicPr>
          <p:nvPr/>
        </p:nvPicPr>
        <p:blipFill>
          <a:blip r:embed="rId9" cstate="print"/>
          <a:srcRect/>
          <a:stretch>
            <a:fillRect/>
          </a:stretch>
        </p:blipFill>
        <p:spPr>
          <a:xfrm>
            <a:off x="1667193" y="3266758"/>
            <a:ext cx="3168015" cy="1692275"/>
          </a:xfrm>
          <a:prstGeom prst="rect">
            <a:avLst/>
          </a:prstGeom>
          <a:noFill/>
          <a:ln w="9525">
            <a:noFill/>
            <a:miter lim="800000"/>
            <a:headEnd/>
            <a:tailEnd/>
          </a:ln>
        </p:spPr>
      </p:pic>
      <p:sp>
        <p:nvSpPr>
          <p:cNvPr id="13" name="文本框 12"/>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1885689" cy="338554"/>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rPr>
              <a:t>一、</a:t>
            </a:r>
            <a:r>
              <a:rPr lang="zh-CN" altLang="en-US" sz="1600" b="1" dirty="0">
                <a:solidFill>
                  <a:srgbClr val="000066"/>
                </a:solidFill>
                <a:latin typeface="微软雅黑" panose="020B0503020204020204" pitchFamily="34" charset="-122"/>
                <a:ea typeface="微软雅黑" panose="020B0503020204020204" pitchFamily="34" charset="-122"/>
                <a:sym typeface="+mn-ea"/>
              </a:rPr>
              <a:t>理解</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1255" y="183822"/>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正交表示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sp>
        <p:nvSpPr>
          <p:cNvPr id="4" name="矩形 3"/>
          <p:cNvSpPr/>
          <p:nvPr/>
        </p:nvSpPr>
        <p:spPr>
          <a:xfrm>
            <a:off x="266700" y="589650"/>
            <a:ext cx="2181225"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正交表示</a:t>
            </a:r>
            <a:endParaRPr lang="zh-CN" altLang="en-US"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22680"/>
                <a:ext cx="6246879" cy="1754326"/>
              </a:xfrm>
              <a:prstGeom prst="rect">
                <a:avLst/>
              </a:prstGeom>
              <a:noFill/>
            </p:spPr>
            <p:txBody>
              <a:bodyPr wrap="square" rtlCol="0">
                <a:spAutoFit/>
              </a:bodyPr>
              <a:lstStyle/>
              <a:p>
                <a:pPr indent="457200" fontAlgn="auto"/>
                <a:r>
                  <a:rPr lang="zh-CN" altLang="en-US" dirty="0"/>
                  <a:t>以</a:t>
                </a:r>
                <a:r>
                  <a:rPr lang="en-US" altLang="zh-CN" dirty="0"/>
                  <a:t>N</a:t>
                </a:r>
                <a:r>
                  <a:rPr lang="zh-CN" altLang="en-US" dirty="0"/>
                  <a:t>维向量为元素的集合的空间构成向量空间</a:t>
                </a:r>
                <a14:m>
                  <m:oMath xmlns:m="http://schemas.openxmlformats.org/officeDocument/2006/math">
                    <m:r>
                      <a:rPr lang="en-US" altLang="zh-CN" i="1">
                        <a:latin typeface="Cambria Math" panose="02040503050406030204" pitchFamily="18" charset="0"/>
                        <a:cs typeface="Cambria Math" panose="02040503050406030204" pitchFamily="18" charset="0"/>
                      </a:rPr>
                      <m:t>𝑉</m:t>
                    </m:r>
                  </m:oMath>
                </a14:m>
                <a:r>
                  <a:rPr lang="zh-CN" altLang="en-US" dirty="0"/>
                  <a:t>，实数的所有有序</a:t>
                </a:r>
                <a:r>
                  <a:rPr lang="en-US" altLang="zh-CN" dirty="0"/>
                  <a:t>N</a:t>
                </a:r>
                <a:r>
                  <a:rPr lang="zh-CN" altLang="en-US" dirty="0"/>
                  <a:t>元组（</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𝑁</m:t>
                        </m:r>
                      </m:sub>
                    </m:sSub>
                  </m:oMath>
                </a14:m>
                <a:r>
                  <a:rPr lang="zh-CN" altLang="en-US" dirty="0"/>
                  <a:t>）的集合称为</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ℝ</m:t>
                        </m:r>
                      </m:e>
                      <m:sup>
                        <m:r>
                          <a:rPr lang="en-US" altLang="zh-CN" i="1">
                            <a:latin typeface="Cambria Math" panose="02040503050406030204" pitchFamily="18" charset="0"/>
                            <a:cs typeface="Cambria Math" panose="02040503050406030204" pitchFamily="18" charset="0"/>
                          </a:rPr>
                          <m:t>𝑁</m:t>
                        </m:r>
                      </m:sup>
                    </m:sSup>
                  </m:oMath>
                </a14:m>
                <a:r>
                  <a:rPr lang="zh-CN" altLang="en-US" dirty="0"/>
                  <a:t>，</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ℝ</m:t>
                        </m:r>
                      </m:e>
                      <m:sup>
                        <m:r>
                          <a:rPr lang="en-US" altLang="zh-CN" i="1">
                            <a:latin typeface="Cambria Math" panose="02040503050406030204" pitchFamily="18" charset="0"/>
                            <a:cs typeface="Cambria Math" panose="02040503050406030204" pitchFamily="18" charset="0"/>
                          </a:rPr>
                          <m:t>𝑁</m:t>
                        </m:r>
                      </m:sup>
                    </m:sSup>
                  </m:oMath>
                </a14:m>
                <a:r>
                  <a:rPr lang="zh-CN" altLang="en-US" dirty="0"/>
                  <a:t>中的每一个元素是一个</a:t>
                </a:r>
                <a14:m>
                  <m:oMath xmlns:m="http://schemas.openxmlformats.org/officeDocument/2006/math">
                    <m:r>
                      <a:rPr lang="en-US" altLang="zh-CN" i="1">
                        <a:latin typeface="Cambria Math" panose="02040503050406030204" pitchFamily="18" charset="0"/>
                        <a:cs typeface="Cambria Math" panose="02040503050406030204" pitchFamily="18" charset="0"/>
                      </a:rPr>
                      <m:t>𝑁</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oMath>
                </a14:m>
                <a:r>
                  <a:rPr lang="zh-CN" altLang="en-US" dirty="0"/>
                  <a:t>向量。</a:t>
                </a:r>
                <a:endParaRPr lang="zh-CN" altLang="en-US" dirty="0"/>
              </a:p>
              <a:p>
                <a:pPr indent="457200" fontAlgn="auto"/>
                <a:r>
                  <a:rPr lang="zh-CN" altLang="en-US" dirty="0"/>
                  <a:t>任意向量</a:t>
                </a:r>
                <a14:m>
                  <m:oMath xmlns:m="http://schemas.openxmlformats.org/officeDocument/2006/math">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𝑉</m:t>
                    </m:r>
                  </m:oMath>
                </a14:m>
                <a:r>
                  <a:rPr lang="zh-CN" altLang="en-US" dirty="0"/>
                  <a:t>可以由一组线性无关的基进行线性表示。</a:t>
                </a:r>
                <a:endParaRPr lang="zh-CN" altLang="en-US" dirty="0"/>
              </a:p>
              <a:p>
                <a:pPr indent="457200" fontAlgn="auto"/>
                <a:r>
                  <a:rPr lang="zh-CN" altLang="en-US" dirty="0"/>
                  <a:t>当有一组相互正交且长度为</a:t>
                </a:r>
                <a:r>
                  <a:rPr lang="en-US" altLang="zh-CN" dirty="0"/>
                  <a:t>1</a:t>
                </a:r>
                <a:r>
                  <a:rPr lang="zh-CN" altLang="en-US" dirty="0"/>
                  <a:t>的向量，构成一组规范正交基，则任意向量可以在该组规范正交基下线性表示。</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59740" y="1122680"/>
                <a:ext cx="6246879" cy="1754326"/>
              </a:xfrm>
              <a:prstGeom prst="rect">
                <a:avLst/>
              </a:prstGeom>
              <a:blipFill rotWithShape="1">
                <a:blip r:embed="rId1"/>
                <a:stretch>
                  <a:fillRect r="6" b="26"/>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五、</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中心化处理</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中心化傅里叶变换的好处有两个方面：</a:t>
            </a:r>
            <a:endParaRPr lang="zh-CN" altLang="en-US"/>
          </a:p>
          <a:p>
            <a:pPr indent="457200" fontAlgn="auto"/>
            <a:r>
              <a:rPr lang="en-US" altLang="zh-CN"/>
              <a:t>1</a:t>
            </a:r>
            <a:r>
              <a:rPr lang="zh-CN" altLang="en-US"/>
              <a:t>）将频率原点平移至中心，使得离散频率空间的范围变为</a:t>
            </a:r>
            <a:r>
              <a:rPr lang="en-US" altLang="zh-CN"/>
              <a:t>                                                         </a:t>
            </a:r>
            <a:r>
              <a:rPr lang="zh-CN" altLang="en-US"/>
              <a:t>，符合径向增大的方向频率越大；</a:t>
            </a:r>
            <a:endParaRPr lang="zh-CN" altLang="en-US"/>
          </a:p>
          <a:p>
            <a:pPr indent="457200" fontAlgn="auto"/>
            <a:r>
              <a:rPr lang="en-US" altLang="zh-CN"/>
              <a:t>2</a:t>
            </a:r>
            <a:r>
              <a:rPr lang="zh-CN" altLang="en-US"/>
              <a:t>）按照径向频率的方式进行系数排列，有利于设计频域滤波器，以平滑、增强或者抑制特定径向频率范围的系数。</a:t>
            </a:r>
            <a:r>
              <a:rPr lang="en-US" altLang="zh-CN"/>
              <a:t>                          </a:t>
            </a:r>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6899"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92"/>
          <p:cNvGraphicFramePr>
            <a:graphicFrameLocks noChangeAspect="1"/>
          </p:cNvGraphicFramePr>
          <p:nvPr/>
        </p:nvGraphicFramePr>
        <p:xfrm>
          <a:off x="1259523" y="1738630"/>
          <a:ext cx="2868766" cy="288000"/>
        </p:xfrm>
        <a:graphic>
          <a:graphicData uri="http://schemas.openxmlformats.org/presentationml/2006/ole">
            <mc:AlternateContent xmlns:mc="http://schemas.openxmlformats.org/markup-compatibility/2006">
              <mc:Choice xmlns:v="urn:schemas-microsoft-com:vml" Requires="v">
                <p:oleObj spid="_x0000_s36900" name="" r:id="rId3" imgW="1905000" imgH="190500" progId="Equation.DSMT4">
                  <p:embed/>
                </p:oleObj>
              </mc:Choice>
              <mc:Fallback>
                <p:oleObj name="" r:id="rId3" imgW="1905000" imgH="190500" progId="Equation.DSMT4">
                  <p:embed/>
                  <p:pic>
                    <p:nvPicPr>
                      <p:cNvPr id="0" name="图片 3075"/>
                      <p:cNvPicPr/>
                      <p:nvPr/>
                    </p:nvPicPr>
                    <p:blipFill>
                      <a:blip r:embed="rId4"/>
                      <a:stretch>
                        <a:fillRect/>
                      </a:stretch>
                    </p:blipFill>
                    <p:spPr>
                      <a:xfrm>
                        <a:off x="1259523" y="1738630"/>
                        <a:ext cx="2868766" cy="288000"/>
                      </a:xfrm>
                      <a:prstGeom prst="rect">
                        <a:avLst/>
                      </a:prstGeom>
                      <a:noFill/>
                      <a:ln w="38100">
                        <a:noFill/>
                        <a:miter/>
                      </a:ln>
                    </p:spPr>
                  </p:pic>
                </p:oleObj>
              </mc:Fallback>
            </mc:AlternateContent>
          </a:graphicData>
        </a:graphic>
      </p:graphicFrame>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en-US" altLang="zh-CN" sz="1600" b="1" dirty="0" smtClean="0">
                <a:solidFill>
                  <a:schemeClr val="bg1"/>
                </a:solidFill>
                <a:latin typeface="微软雅黑" panose="020B0503020204020204" pitchFamily="34" charset="-122"/>
                <a:ea typeface="微软雅黑" panose="020B0503020204020204" pitchFamily="34" charset="-122"/>
                <a:sym typeface="+mn-ea"/>
              </a:rPr>
              <a:t>2D</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离散</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给定</a:t>
            </a:r>
            <a:r>
              <a:rPr lang="en-US" altLang="zh-CN"/>
              <a:t>1D</a:t>
            </a:r>
            <a:r>
              <a:rPr lang="zh-CN" altLang="en-US"/>
              <a:t>信号序列</a:t>
            </a:r>
            <a:r>
              <a:rPr lang="en-US" altLang="zh-CN"/>
              <a:t>              </a:t>
            </a:r>
            <a:r>
              <a:rPr lang="zh-CN" altLang="en-US"/>
              <a:t>，信号长度为</a:t>
            </a:r>
            <a:r>
              <a:rPr lang="en-US" altLang="zh-CN"/>
              <a:t>N</a:t>
            </a:r>
            <a:r>
              <a:rPr lang="zh-CN" altLang="en-US"/>
              <a:t>，则离散信号可表示为</a:t>
            </a:r>
            <a:r>
              <a:rPr lang="en-US" altLang="zh-CN"/>
              <a:t>1D</a:t>
            </a:r>
            <a:r>
              <a:rPr lang="zh-CN" altLang="en-US"/>
              <a:t>向量，记为</a:t>
            </a:r>
            <a:r>
              <a:rPr lang="en-US" altLang="zh-CN"/>
              <a:t>                                           </a:t>
            </a:r>
            <a:r>
              <a:rPr lang="zh-CN" altLang="en-US"/>
              <a:t>；输出的傅里叶系数向量</a:t>
            </a:r>
            <a:r>
              <a:rPr lang="en-US" altLang="zh-CN"/>
              <a:t>                                            </a:t>
            </a:r>
            <a:r>
              <a:rPr lang="zh-CN" altLang="en-US"/>
              <a:t>，则</a:t>
            </a:r>
            <a:r>
              <a:rPr lang="en-US" altLang="zh-CN"/>
              <a:t>1D-DFT</a:t>
            </a:r>
            <a:r>
              <a:rPr lang="zh-CN" altLang="en-US"/>
              <a:t>可以等价的表达为一个变换</a:t>
            </a:r>
            <a:r>
              <a:rPr lang="en-US" altLang="zh-CN"/>
              <a:t>-</a:t>
            </a:r>
            <a:r>
              <a:rPr lang="zh-CN" altLang="en-US"/>
              <a:t>向量形式</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由</a:t>
            </a:r>
            <a:r>
              <a:rPr lang="en-US" altLang="zh-CN"/>
              <a:t>1D-DFT</a:t>
            </a:r>
            <a:r>
              <a:rPr lang="zh-CN" altLang="en-US"/>
              <a:t>的公式，变换矩阵由元素</a:t>
            </a:r>
            <a:r>
              <a:rPr lang="en-US" altLang="zh-CN"/>
              <a:t>                     </a:t>
            </a:r>
            <a:r>
              <a:rPr lang="zh-CN" altLang="en-US"/>
              <a:t>构成，是一个复数矩阵，第</a:t>
            </a:r>
            <a:r>
              <a:rPr lang="en-US" altLang="zh-CN"/>
              <a:t>k</a:t>
            </a:r>
            <a:r>
              <a:rPr lang="zh-CN" altLang="en-US"/>
              <a:t>行向量是</a:t>
            </a:r>
            <a:endParaRPr lang="zh-CN" altLang="en-US"/>
          </a:p>
          <a:p>
            <a:pPr indent="457200" fontAlgn="auto"/>
            <a:endParaRPr lang="zh-CN" altLang="en-US"/>
          </a:p>
          <a:p>
            <a:pPr indent="457200" fontAlgn="auto"/>
            <a:r>
              <a:rPr lang="en-US" altLang="zh-CN"/>
              <a:t>                                                                              </a:t>
            </a:r>
            <a:r>
              <a:rPr lang="zh-CN" altLang="en-US"/>
              <a:t>（</a:t>
            </a:r>
            <a:r>
              <a:rPr lang="en-US" altLang="zh-CN"/>
              <a:t>5.42</a:t>
            </a:r>
            <a:r>
              <a:rPr lang="zh-CN" altLang="en-US"/>
              <a:t>）</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800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91"/>
          <p:cNvGraphicFramePr>
            <a:graphicFrameLocks noChangeAspect="1"/>
          </p:cNvGraphicFramePr>
          <p:nvPr/>
        </p:nvGraphicFramePr>
        <p:xfrm>
          <a:off x="2659380" y="1140460"/>
          <a:ext cx="712461" cy="324000"/>
        </p:xfrm>
        <a:graphic>
          <a:graphicData uri="http://schemas.openxmlformats.org/presentationml/2006/ole">
            <mc:AlternateContent xmlns:mc="http://schemas.openxmlformats.org/markup-compatibility/2006">
              <mc:Choice xmlns:v="urn:schemas-microsoft-com:vml" Requires="v">
                <p:oleObj spid="_x0000_s38009" name="" r:id="rId3" imgW="533400" imgH="241300" progId="Equation.DSMT4">
                  <p:embed/>
                </p:oleObj>
              </mc:Choice>
              <mc:Fallback>
                <p:oleObj name="" r:id="rId3" imgW="533400" imgH="241300" progId="Equation.DSMT4">
                  <p:embed/>
                  <p:pic>
                    <p:nvPicPr>
                      <p:cNvPr id="0" name="图片 7"/>
                      <p:cNvPicPr/>
                      <p:nvPr/>
                    </p:nvPicPr>
                    <p:blipFill>
                      <a:blip r:embed="rId4"/>
                      <a:stretch>
                        <a:fillRect/>
                      </a:stretch>
                    </p:blipFill>
                    <p:spPr>
                      <a:xfrm>
                        <a:off x="2659380" y="1140460"/>
                        <a:ext cx="712461" cy="324000"/>
                      </a:xfrm>
                      <a:prstGeom prst="rect">
                        <a:avLst/>
                      </a:prstGeom>
                      <a:noFill/>
                      <a:ln w="38100">
                        <a:noFill/>
                        <a:miter/>
                      </a:ln>
                    </p:spPr>
                  </p:pic>
                </p:oleObj>
              </mc:Fallback>
            </mc:AlternateContent>
          </a:graphicData>
        </a:graphic>
      </p:graphicFrame>
      <p:graphicFrame>
        <p:nvGraphicFramePr>
          <p:cNvPr id="10" name="对象 -2147481589"/>
          <p:cNvGraphicFramePr>
            <a:graphicFrameLocks noChangeAspect="1"/>
          </p:cNvGraphicFramePr>
          <p:nvPr/>
        </p:nvGraphicFramePr>
        <p:xfrm>
          <a:off x="2882583" y="1424623"/>
          <a:ext cx="2256598" cy="324000"/>
        </p:xfrm>
        <a:graphic>
          <a:graphicData uri="http://schemas.openxmlformats.org/presentationml/2006/ole">
            <mc:AlternateContent xmlns:mc="http://schemas.openxmlformats.org/markup-compatibility/2006">
              <mc:Choice xmlns:v="urn:schemas-microsoft-com:vml" Requires="v">
                <p:oleObj spid="_x0000_s38010" name="" r:id="rId5" imgW="1511300" imgH="215900" progId="Equation.DSMT4">
                  <p:embed/>
                </p:oleObj>
              </mc:Choice>
              <mc:Fallback>
                <p:oleObj name="" r:id="rId5" imgW="1511300" imgH="215900" progId="Equation.DSMT4">
                  <p:embed/>
                  <p:pic>
                    <p:nvPicPr>
                      <p:cNvPr id="0" name="图片 8"/>
                      <p:cNvPicPr/>
                      <p:nvPr/>
                    </p:nvPicPr>
                    <p:blipFill>
                      <a:blip r:embed="rId6"/>
                      <a:stretch>
                        <a:fillRect/>
                      </a:stretch>
                    </p:blipFill>
                    <p:spPr>
                      <a:xfrm>
                        <a:off x="2882583" y="1424623"/>
                        <a:ext cx="2256598" cy="324000"/>
                      </a:xfrm>
                      <a:prstGeom prst="rect">
                        <a:avLst/>
                      </a:prstGeom>
                      <a:noFill/>
                      <a:ln w="38100">
                        <a:noFill/>
                        <a:miter/>
                      </a:ln>
                    </p:spPr>
                  </p:pic>
                </p:oleObj>
              </mc:Fallback>
            </mc:AlternateContent>
          </a:graphicData>
        </a:graphic>
      </p:graphicFrame>
      <p:graphicFrame>
        <p:nvGraphicFramePr>
          <p:cNvPr id="12" name="对象 -2147481588"/>
          <p:cNvGraphicFramePr>
            <a:graphicFrameLocks noChangeAspect="1"/>
          </p:cNvGraphicFramePr>
          <p:nvPr/>
        </p:nvGraphicFramePr>
        <p:xfrm>
          <a:off x="1927860" y="1712278"/>
          <a:ext cx="2295554" cy="324000"/>
        </p:xfrm>
        <a:graphic>
          <a:graphicData uri="http://schemas.openxmlformats.org/presentationml/2006/ole">
            <mc:AlternateContent xmlns:mc="http://schemas.openxmlformats.org/markup-compatibility/2006">
              <mc:Choice xmlns:v="urn:schemas-microsoft-com:vml" Requires="v">
                <p:oleObj spid="_x0000_s38011" name="" r:id="rId7" imgW="1536065" imgH="215900" progId="Equation.DSMT4">
                  <p:embed/>
                </p:oleObj>
              </mc:Choice>
              <mc:Fallback>
                <p:oleObj name="" r:id="rId7" imgW="1536065" imgH="215900" progId="Equation.DSMT4">
                  <p:embed/>
                  <p:pic>
                    <p:nvPicPr>
                      <p:cNvPr id="0" name="图片 9"/>
                      <p:cNvPicPr/>
                      <p:nvPr/>
                    </p:nvPicPr>
                    <p:blipFill>
                      <a:blip r:embed="rId8"/>
                      <a:stretch>
                        <a:fillRect/>
                      </a:stretch>
                    </p:blipFill>
                    <p:spPr>
                      <a:xfrm>
                        <a:off x="1927860" y="1712278"/>
                        <a:ext cx="2295554" cy="324000"/>
                      </a:xfrm>
                      <a:prstGeom prst="rect">
                        <a:avLst/>
                      </a:prstGeom>
                      <a:noFill/>
                      <a:ln w="38100">
                        <a:noFill/>
                        <a:miter/>
                      </a:ln>
                    </p:spPr>
                  </p:pic>
                </p:oleObj>
              </mc:Fallback>
            </mc:AlternateContent>
          </a:graphicData>
        </a:graphic>
      </p:graphicFrame>
      <p:graphicFrame>
        <p:nvGraphicFramePr>
          <p:cNvPr id="14" name="对象 -2147481587"/>
          <p:cNvGraphicFramePr>
            <a:graphicFrameLocks noChangeAspect="1"/>
          </p:cNvGraphicFramePr>
          <p:nvPr/>
        </p:nvGraphicFramePr>
        <p:xfrm>
          <a:off x="2376170" y="2326005"/>
          <a:ext cx="1929130" cy="1204595"/>
        </p:xfrm>
        <a:graphic>
          <a:graphicData uri="http://schemas.openxmlformats.org/presentationml/2006/ole">
            <mc:AlternateContent xmlns:mc="http://schemas.openxmlformats.org/markup-compatibility/2006">
              <mc:Choice xmlns:v="urn:schemas-microsoft-com:vml" Requires="v">
                <p:oleObj spid="_x0000_s38012" name="" r:id="rId9" imgW="1854200" imgH="1143000" progId="Equation.DSMT4">
                  <p:embed/>
                </p:oleObj>
              </mc:Choice>
              <mc:Fallback>
                <p:oleObj name="" r:id="rId9" imgW="1854200" imgH="1143000" progId="Equation.DSMT4">
                  <p:embed/>
                  <p:pic>
                    <p:nvPicPr>
                      <p:cNvPr id="0" name="图片 10"/>
                      <p:cNvPicPr/>
                      <p:nvPr/>
                    </p:nvPicPr>
                    <p:blipFill>
                      <a:blip r:embed="rId10"/>
                      <a:stretch>
                        <a:fillRect/>
                      </a:stretch>
                    </p:blipFill>
                    <p:spPr>
                      <a:xfrm>
                        <a:off x="2376170" y="2326005"/>
                        <a:ext cx="1929130" cy="1204595"/>
                      </a:xfrm>
                      <a:prstGeom prst="rect">
                        <a:avLst/>
                      </a:prstGeom>
                      <a:noFill/>
                      <a:ln w="38100">
                        <a:noFill/>
                        <a:miter/>
                      </a:ln>
                    </p:spPr>
                  </p:pic>
                </p:oleObj>
              </mc:Fallback>
            </mc:AlternateContent>
          </a:graphicData>
        </a:graphic>
      </p:graphicFrame>
      <p:graphicFrame>
        <p:nvGraphicFramePr>
          <p:cNvPr id="16" name="对象 -2147481586"/>
          <p:cNvGraphicFramePr>
            <a:graphicFrameLocks noChangeAspect="1"/>
          </p:cNvGraphicFramePr>
          <p:nvPr/>
        </p:nvGraphicFramePr>
        <p:xfrm>
          <a:off x="4430395" y="3530600"/>
          <a:ext cx="1105842" cy="396000"/>
        </p:xfrm>
        <a:graphic>
          <a:graphicData uri="http://schemas.openxmlformats.org/presentationml/2006/ole">
            <mc:AlternateContent xmlns:mc="http://schemas.openxmlformats.org/markup-compatibility/2006">
              <mc:Choice xmlns:v="urn:schemas-microsoft-com:vml" Requires="v">
                <p:oleObj spid="_x0000_s38013" name="" r:id="rId11" imgW="850265" imgH="304800" progId="Equation.DSMT4">
                  <p:embed/>
                </p:oleObj>
              </mc:Choice>
              <mc:Fallback>
                <p:oleObj name="" r:id="rId11" imgW="850265" imgH="304800" progId="Equation.DSMT4">
                  <p:embed/>
                  <p:pic>
                    <p:nvPicPr>
                      <p:cNvPr id="0" name="图片 11"/>
                      <p:cNvPicPr/>
                      <p:nvPr/>
                    </p:nvPicPr>
                    <p:blipFill>
                      <a:blip r:embed="rId12"/>
                      <a:stretch>
                        <a:fillRect/>
                      </a:stretch>
                    </p:blipFill>
                    <p:spPr>
                      <a:xfrm>
                        <a:off x="4430395" y="3530600"/>
                        <a:ext cx="1105842" cy="396000"/>
                      </a:xfrm>
                      <a:prstGeom prst="rect">
                        <a:avLst/>
                      </a:prstGeom>
                      <a:noFill/>
                      <a:ln w="38100">
                        <a:noFill/>
                        <a:miter/>
                      </a:ln>
                    </p:spPr>
                  </p:pic>
                </p:oleObj>
              </mc:Fallback>
            </mc:AlternateContent>
          </a:graphicData>
        </a:graphic>
      </p:graphicFrame>
      <p:graphicFrame>
        <p:nvGraphicFramePr>
          <p:cNvPr id="18" name="对象 -2147480097"/>
          <p:cNvGraphicFramePr>
            <a:graphicFrameLocks noChangeAspect="1"/>
          </p:cNvGraphicFramePr>
          <p:nvPr/>
        </p:nvGraphicFramePr>
        <p:xfrm>
          <a:off x="1027430" y="4246880"/>
          <a:ext cx="3976509" cy="540000"/>
        </p:xfrm>
        <a:graphic>
          <a:graphicData uri="http://schemas.openxmlformats.org/presentationml/2006/ole">
            <mc:AlternateContent xmlns:mc="http://schemas.openxmlformats.org/markup-compatibility/2006">
              <mc:Choice xmlns:v="urn:schemas-microsoft-com:vml" Requires="v">
                <p:oleObj spid="_x0000_s38014" name="" r:id="rId13" imgW="3162300" imgH="419100" progId="Equation.DSMT4">
                  <p:embed/>
                </p:oleObj>
              </mc:Choice>
              <mc:Fallback>
                <p:oleObj name="" r:id="rId13" imgW="3162300" imgH="419100" progId="Equation.DSMT4">
                  <p:embed/>
                  <p:pic>
                    <p:nvPicPr>
                      <p:cNvPr id="0" name="图片 12"/>
                      <p:cNvPicPr/>
                      <p:nvPr/>
                    </p:nvPicPr>
                    <p:blipFill>
                      <a:blip r:embed="rId14"/>
                      <a:stretch>
                        <a:fillRect/>
                      </a:stretch>
                    </p:blipFill>
                    <p:spPr>
                      <a:xfrm>
                        <a:off x="1027430" y="4246880"/>
                        <a:ext cx="3976509" cy="540000"/>
                      </a:xfrm>
                      <a:prstGeom prst="rect">
                        <a:avLst/>
                      </a:prstGeom>
                      <a:noFill/>
                      <a:ln w="38100">
                        <a:noFill/>
                        <a:miter/>
                      </a:ln>
                    </p:spPr>
                  </p:pic>
                </p:oleObj>
              </mc:Fallback>
            </mc:AlternateContent>
          </a:graphicData>
        </a:graphic>
      </p:graphicFrame>
      <p:sp>
        <p:nvSpPr>
          <p:cNvPr id="15" name="文本框 14"/>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例</a:t>
            </a:r>
            <a:r>
              <a:rPr lang="en-US" altLang="zh-CN"/>
              <a:t>5.4</a:t>
            </a:r>
            <a:r>
              <a:rPr lang="zh-CN" altLang="en-US"/>
              <a:t>：给定一串长度</a:t>
            </a:r>
            <a:r>
              <a:rPr lang="en-US" altLang="zh-CN"/>
              <a:t>N=4</a:t>
            </a:r>
            <a:r>
              <a:rPr lang="zh-CN" altLang="en-US"/>
              <a:t>的信号序列，试导出其</a:t>
            </a:r>
            <a:r>
              <a:rPr lang="en-US" altLang="zh-CN"/>
              <a:t>4</a:t>
            </a:r>
            <a:r>
              <a:rPr lang="en-US" altLang="zh-CN">
                <a:latin typeface="Arial" panose="020B0604020202020204" pitchFamily="34" charset="0"/>
              </a:rPr>
              <a:t>×4</a:t>
            </a:r>
            <a:r>
              <a:rPr lang="zh-CN" altLang="en-US"/>
              <a:t>的傅里叶变换矩阵？</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893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例</a:t>
            </a:r>
            <a:r>
              <a:rPr lang="en-US" altLang="zh-CN"/>
              <a:t>5.4</a:t>
            </a:r>
            <a:r>
              <a:rPr lang="zh-CN" altLang="en-US"/>
              <a:t>：给定一串长度</a:t>
            </a:r>
            <a:r>
              <a:rPr lang="en-US" altLang="zh-CN"/>
              <a:t>N=4</a:t>
            </a:r>
            <a:r>
              <a:rPr lang="zh-CN" altLang="en-US"/>
              <a:t>的信号序列，试导出其</a:t>
            </a:r>
            <a:r>
              <a:rPr lang="en-US" altLang="zh-CN"/>
              <a:t>4</a:t>
            </a:r>
            <a:r>
              <a:rPr lang="en-US" altLang="zh-CN">
                <a:latin typeface="Arial" panose="020B0604020202020204" pitchFamily="34" charset="0"/>
              </a:rPr>
              <a:t>×4</a:t>
            </a:r>
            <a:r>
              <a:rPr lang="zh-CN" altLang="en-US"/>
              <a:t>的傅里叶变换矩阵？</a:t>
            </a:r>
            <a:endParaRPr lang="zh-CN" altLang="en-US"/>
          </a:p>
          <a:p>
            <a:pPr indent="457200" fontAlgn="auto"/>
            <a:r>
              <a:rPr lang="zh-CN" altLang="en-US"/>
              <a:t>应用公式（</a:t>
            </a:r>
            <a:r>
              <a:rPr lang="en-US" altLang="zh-CN"/>
              <a:t>5.42</a:t>
            </a:r>
            <a:r>
              <a:rPr lang="zh-CN" altLang="en-US"/>
              <a:t>），可得</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由欧拉恒等式</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002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81"/>
          <p:cNvGraphicFramePr>
            <a:graphicFrameLocks noChangeAspect="1"/>
          </p:cNvGraphicFramePr>
          <p:nvPr/>
        </p:nvGraphicFramePr>
        <p:xfrm>
          <a:off x="2639695" y="2082800"/>
          <a:ext cx="1578610" cy="977900"/>
        </p:xfrm>
        <a:graphic>
          <a:graphicData uri="http://schemas.openxmlformats.org/presentationml/2006/ole">
            <mc:AlternateContent xmlns:mc="http://schemas.openxmlformats.org/markup-compatibility/2006">
              <mc:Choice xmlns:v="urn:schemas-microsoft-com:vml" Requires="v">
                <p:oleObj spid="_x0000_s40023" name="" r:id="rId3" imgW="1574800" imgH="977900" progId="Equation.DSMT4">
                  <p:embed/>
                </p:oleObj>
              </mc:Choice>
              <mc:Fallback>
                <p:oleObj name="" r:id="rId3" imgW="1574800" imgH="977900" progId="Equation.DSMT4">
                  <p:embed/>
                  <p:pic>
                    <p:nvPicPr>
                      <p:cNvPr id="0" name="图片 3075"/>
                      <p:cNvPicPr/>
                      <p:nvPr/>
                    </p:nvPicPr>
                    <p:blipFill>
                      <a:blip r:embed="rId4"/>
                      <a:stretch>
                        <a:fillRect/>
                      </a:stretch>
                    </p:blipFill>
                    <p:spPr>
                      <a:xfrm>
                        <a:off x="2639695" y="2082800"/>
                        <a:ext cx="1578610" cy="977900"/>
                      </a:xfrm>
                      <a:prstGeom prst="rect">
                        <a:avLst/>
                      </a:prstGeom>
                      <a:noFill/>
                      <a:ln w="38100">
                        <a:noFill/>
                        <a:miter/>
                      </a:ln>
                    </p:spPr>
                  </p:pic>
                </p:oleObj>
              </mc:Fallback>
            </mc:AlternateContent>
          </a:graphicData>
        </a:graphic>
      </p:graphicFrame>
      <p:graphicFrame>
        <p:nvGraphicFramePr>
          <p:cNvPr id="10" name="对象 -2147481580"/>
          <p:cNvGraphicFramePr>
            <a:graphicFrameLocks noChangeAspect="1"/>
          </p:cNvGraphicFramePr>
          <p:nvPr/>
        </p:nvGraphicFramePr>
        <p:xfrm>
          <a:off x="2639378" y="3477895"/>
          <a:ext cx="1601935" cy="396000"/>
        </p:xfrm>
        <a:graphic>
          <a:graphicData uri="http://schemas.openxmlformats.org/presentationml/2006/ole">
            <mc:AlternateContent xmlns:mc="http://schemas.openxmlformats.org/markup-compatibility/2006">
              <mc:Choice xmlns:v="urn:schemas-microsoft-com:vml" Requires="v">
                <p:oleObj spid="_x0000_s40024" name="" r:id="rId5" imgW="1422400" imgH="355600" progId="Equation.DSMT4">
                  <p:embed/>
                </p:oleObj>
              </mc:Choice>
              <mc:Fallback>
                <p:oleObj name="" r:id="rId5" imgW="1422400" imgH="355600" progId="Equation.DSMT4">
                  <p:embed/>
                  <p:pic>
                    <p:nvPicPr>
                      <p:cNvPr id="0" name="图片 5"/>
                      <p:cNvPicPr/>
                      <p:nvPr/>
                    </p:nvPicPr>
                    <p:blipFill>
                      <a:blip r:embed="rId6"/>
                      <a:stretch>
                        <a:fillRect/>
                      </a:stretch>
                    </p:blipFill>
                    <p:spPr>
                      <a:xfrm>
                        <a:off x="2639378" y="3477895"/>
                        <a:ext cx="1601935" cy="396000"/>
                      </a:xfrm>
                      <a:prstGeom prst="rect">
                        <a:avLst/>
                      </a:prstGeom>
                      <a:noFill/>
                      <a:ln w="38100">
                        <a:noFill/>
                        <a:miter/>
                      </a:ln>
                    </p:spPr>
                  </p:pic>
                </p:oleObj>
              </mc:Fallback>
            </mc:AlternateContent>
          </a:graphicData>
        </a:graphic>
      </p:graphicFrame>
      <p:graphicFrame>
        <p:nvGraphicFramePr>
          <p:cNvPr id="12" name="对象 -2147481579"/>
          <p:cNvGraphicFramePr>
            <a:graphicFrameLocks noChangeAspect="1"/>
          </p:cNvGraphicFramePr>
          <p:nvPr/>
        </p:nvGraphicFramePr>
        <p:xfrm>
          <a:off x="2639378" y="3995738"/>
          <a:ext cx="1434427" cy="216000"/>
        </p:xfrm>
        <a:graphic>
          <a:graphicData uri="http://schemas.openxmlformats.org/presentationml/2006/ole">
            <mc:AlternateContent xmlns:mc="http://schemas.openxmlformats.org/markup-compatibility/2006">
              <mc:Choice xmlns:v="urn:schemas-microsoft-com:vml" Requires="v">
                <p:oleObj spid="_x0000_s40025" name="" r:id="rId7" imgW="1346200" imgH="203200" progId="Equation.DSMT4">
                  <p:embed/>
                </p:oleObj>
              </mc:Choice>
              <mc:Fallback>
                <p:oleObj name="" r:id="rId7" imgW="1346200" imgH="203200" progId="Equation.DSMT4">
                  <p:embed/>
                  <p:pic>
                    <p:nvPicPr>
                      <p:cNvPr id="0" name="图片 7"/>
                      <p:cNvPicPr/>
                      <p:nvPr/>
                    </p:nvPicPr>
                    <p:blipFill>
                      <a:blip r:embed="rId8"/>
                      <a:stretch>
                        <a:fillRect/>
                      </a:stretch>
                    </p:blipFill>
                    <p:spPr>
                      <a:xfrm>
                        <a:off x="2639378" y="3995738"/>
                        <a:ext cx="1434427" cy="216000"/>
                      </a:xfrm>
                      <a:prstGeom prst="rect">
                        <a:avLst/>
                      </a:prstGeom>
                      <a:noFill/>
                      <a:ln w="38100">
                        <a:noFill/>
                        <a:miter/>
                      </a:ln>
                    </p:spPr>
                  </p:pic>
                </p:oleObj>
              </mc:Fallback>
            </mc:AlternateContent>
          </a:graphicData>
        </a:graphic>
      </p:graphicFrame>
      <p:graphicFrame>
        <p:nvGraphicFramePr>
          <p:cNvPr id="14" name="对象 -2147481578"/>
          <p:cNvGraphicFramePr>
            <a:graphicFrameLocks noChangeAspect="1"/>
          </p:cNvGraphicFramePr>
          <p:nvPr/>
        </p:nvGraphicFramePr>
        <p:xfrm>
          <a:off x="2620328" y="4368800"/>
          <a:ext cx="1703804" cy="396000"/>
        </p:xfrm>
        <a:graphic>
          <a:graphicData uri="http://schemas.openxmlformats.org/presentationml/2006/ole">
            <mc:AlternateContent xmlns:mc="http://schemas.openxmlformats.org/markup-compatibility/2006">
              <mc:Choice xmlns:v="urn:schemas-microsoft-com:vml" Requires="v">
                <p:oleObj spid="_x0000_s40026" name="" r:id="rId9" imgW="1497965" imgH="355600" progId="Equation.DSMT4">
                  <p:embed/>
                </p:oleObj>
              </mc:Choice>
              <mc:Fallback>
                <p:oleObj name="" r:id="rId9" imgW="1497965" imgH="355600" progId="Equation.DSMT4">
                  <p:embed/>
                  <p:pic>
                    <p:nvPicPr>
                      <p:cNvPr id="0" name="图片 8"/>
                      <p:cNvPicPr/>
                      <p:nvPr/>
                    </p:nvPicPr>
                    <p:blipFill>
                      <a:blip r:embed="rId10"/>
                      <a:stretch>
                        <a:fillRect/>
                      </a:stretch>
                    </p:blipFill>
                    <p:spPr>
                      <a:xfrm>
                        <a:off x="2620328" y="4368800"/>
                        <a:ext cx="1703804" cy="396000"/>
                      </a:xfrm>
                      <a:prstGeom prst="rect">
                        <a:avLst/>
                      </a:prstGeom>
                      <a:noFill/>
                      <a:ln w="38100">
                        <a:noFill/>
                        <a:miter/>
                      </a:ln>
                    </p:spPr>
                  </p:pic>
                </p:oleObj>
              </mc:Fallback>
            </mc:AlternateContent>
          </a:graphicData>
        </a:graphic>
      </p:graphicFrame>
      <p:sp>
        <p:nvSpPr>
          <p:cNvPr id="13" name="文本框 12"/>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例</a:t>
            </a:r>
            <a:r>
              <a:rPr lang="en-US" altLang="zh-CN"/>
              <a:t>5.4</a:t>
            </a:r>
            <a:r>
              <a:rPr lang="zh-CN" altLang="en-US"/>
              <a:t>：给定一串长度</a:t>
            </a:r>
            <a:r>
              <a:rPr lang="en-US" altLang="zh-CN"/>
              <a:t>N=4</a:t>
            </a:r>
            <a:r>
              <a:rPr lang="zh-CN" altLang="en-US"/>
              <a:t>的信号序列，试导出其</a:t>
            </a:r>
            <a:r>
              <a:rPr lang="en-US" altLang="zh-CN"/>
              <a:t>4</a:t>
            </a:r>
            <a:r>
              <a:rPr lang="en-US" altLang="zh-CN">
                <a:latin typeface="Arial" panose="020B0604020202020204" pitchFamily="34" charset="0"/>
              </a:rPr>
              <a:t>×4</a:t>
            </a:r>
            <a:r>
              <a:rPr lang="zh-CN" altLang="en-US"/>
              <a:t>的傅里叶变换矩阵？</a:t>
            </a:r>
            <a:endParaRPr lang="zh-CN" altLang="en-US"/>
          </a:p>
          <a:p>
            <a:pPr indent="457200" fontAlgn="auto"/>
            <a:endParaRPr lang="zh-CN" altLang="en-US"/>
          </a:p>
          <a:p>
            <a:pPr indent="457200" fontAlgn="auto"/>
            <a:endParaRPr lang="zh-CN" altLang="en-US"/>
          </a:p>
          <a:p>
            <a:pPr indent="457200" fontAlgn="auto"/>
            <a:r>
              <a:rPr lang="zh-CN" altLang="en-US"/>
              <a:t>则</a:t>
            </a:r>
            <a:r>
              <a:rPr lang="en-US" altLang="zh-CN"/>
              <a:t>4</a:t>
            </a:r>
            <a:r>
              <a:rPr lang="en-US" altLang="zh-CN">
                <a:latin typeface="Arial" panose="020B0604020202020204" pitchFamily="34" charset="0"/>
                <a:sym typeface="+mn-ea"/>
              </a:rPr>
              <a:t>×4</a:t>
            </a:r>
            <a:r>
              <a:rPr lang="zh-CN" altLang="en-US"/>
              <a:t>的傅里叶变换矩阵为</a:t>
            </a:r>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099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76"/>
          <p:cNvGraphicFramePr>
            <a:graphicFrameLocks noChangeAspect="1"/>
          </p:cNvGraphicFramePr>
          <p:nvPr/>
        </p:nvGraphicFramePr>
        <p:xfrm>
          <a:off x="2837180" y="2768918"/>
          <a:ext cx="1291590" cy="772795"/>
        </p:xfrm>
        <a:graphic>
          <a:graphicData uri="http://schemas.openxmlformats.org/presentationml/2006/ole">
            <mc:AlternateContent xmlns:mc="http://schemas.openxmlformats.org/markup-compatibility/2006">
              <mc:Choice xmlns:v="urn:schemas-microsoft-com:vml" Requires="v">
                <p:oleObj spid="_x0000_s40996" name="" r:id="rId3" imgW="1294765" imgH="774065" progId="Equation.DSMT4">
                  <p:embed/>
                </p:oleObj>
              </mc:Choice>
              <mc:Fallback>
                <p:oleObj name="" r:id="rId3" imgW="1294765" imgH="774065" progId="Equation.DSMT4">
                  <p:embed/>
                  <p:pic>
                    <p:nvPicPr>
                      <p:cNvPr id="0" name="图片 13"/>
                      <p:cNvPicPr/>
                      <p:nvPr/>
                    </p:nvPicPr>
                    <p:blipFill>
                      <a:blip r:embed="rId4"/>
                      <a:stretch>
                        <a:fillRect/>
                      </a:stretch>
                    </p:blipFill>
                    <p:spPr>
                      <a:xfrm>
                        <a:off x="2837180" y="2768918"/>
                        <a:ext cx="1291590" cy="772795"/>
                      </a:xfrm>
                      <a:prstGeom prst="rect">
                        <a:avLst/>
                      </a:prstGeom>
                      <a:noFill/>
                      <a:ln w="38100">
                        <a:noFill/>
                        <a:miter/>
                      </a:ln>
                    </p:spPr>
                  </p:pic>
                </p:oleObj>
              </mc:Fallback>
            </mc:AlternateContent>
          </a:graphicData>
        </a:graphic>
      </p:graphicFrame>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t>例</a:t>
            </a:r>
            <a:r>
              <a:rPr lang="en-US" altLang="zh-CN"/>
              <a:t>5.4</a:t>
            </a:r>
            <a:r>
              <a:rPr lang="zh-CN" altLang="en-US"/>
              <a:t>：给定一串长度</a:t>
            </a:r>
            <a:r>
              <a:rPr lang="en-US" altLang="zh-CN"/>
              <a:t>N=4</a:t>
            </a:r>
            <a:r>
              <a:rPr lang="zh-CN" altLang="en-US"/>
              <a:t>的信号序列，试导出其</a:t>
            </a:r>
            <a:r>
              <a:rPr lang="en-US" altLang="zh-CN"/>
              <a:t>4</a:t>
            </a:r>
            <a:r>
              <a:rPr lang="en-US" altLang="zh-CN">
                <a:latin typeface="Arial" panose="020B0604020202020204" pitchFamily="34" charset="0"/>
              </a:rPr>
              <a:t>×4</a:t>
            </a:r>
            <a:r>
              <a:rPr lang="zh-CN" altLang="en-US"/>
              <a:t>的傅里叶变换矩阵？</a:t>
            </a:r>
            <a:endParaRPr lang="zh-CN" altLang="en-US"/>
          </a:p>
          <a:p>
            <a:pPr indent="457200" fontAlgn="auto"/>
            <a:endParaRPr lang="zh-CN" altLang="en-US">
              <a:sym typeface="+mn-ea"/>
            </a:endParaRPr>
          </a:p>
          <a:p>
            <a:pPr indent="457200" fontAlgn="auto"/>
            <a:endParaRPr lang="zh-CN" altLang="en-US">
              <a:sym typeface="+mn-ea"/>
            </a:endParaRPr>
          </a:p>
          <a:p>
            <a:pPr indent="457200" fontAlgn="auto"/>
            <a:r>
              <a:rPr lang="zh-CN" altLang="en-US">
                <a:sym typeface="+mn-ea"/>
              </a:rPr>
              <a:t>进一步，我们分析矩阵</a:t>
            </a:r>
            <a:r>
              <a:rPr lang="en-US" altLang="zh-CN">
                <a:sym typeface="+mn-ea"/>
              </a:rPr>
              <a:t>T</a:t>
            </a:r>
            <a:r>
              <a:rPr lang="zh-CN" altLang="en-US">
                <a:sym typeface="+mn-ea"/>
              </a:rPr>
              <a:t>的正交性（由于是复数矩阵，严格说是酉正交性）。可以证明矩阵</a:t>
            </a:r>
            <a:r>
              <a:rPr lang="en-US" altLang="zh-CN">
                <a:sym typeface="+mn-ea"/>
              </a:rPr>
              <a:t>T</a:t>
            </a:r>
            <a:r>
              <a:rPr lang="zh-CN" altLang="en-US">
                <a:sym typeface="+mn-ea"/>
              </a:rPr>
              <a:t>中的任意一个行向量与另外一个不同的行向量的共轭是正交的，取矩阵的任意第</a:t>
            </a:r>
            <a:r>
              <a:rPr lang="en-US" altLang="zh-CN">
                <a:sym typeface="+mn-ea"/>
              </a:rPr>
              <a:t>k</a:t>
            </a:r>
            <a:r>
              <a:rPr lang="zh-CN" altLang="en-US">
                <a:sym typeface="+mn-ea"/>
              </a:rPr>
              <a:t>行和第</a:t>
            </a:r>
            <a:r>
              <a:rPr lang="en-US" altLang="zh-CN">
                <a:sym typeface="+mn-ea"/>
              </a:rPr>
              <a:t>l</a:t>
            </a:r>
            <a:r>
              <a:rPr lang="zh-CN" altLang="en-US">
                <a:sym typeface="+mn-ea"/>
              </a:rPr>
              <a:t>行</a:t>
            </a:r>
            <a:endParaRPr lang="zh-CN" altLang="en-US">
              <a:sym typeface="+mn-ea"/>
            </a:endParaRPr>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203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71"/>
          <p:cNvGraphicFramePr>
            <a:graphicFrameLocks noChangeAspect="1"/>
          </p:cNvGraphicFramePr>
          <p:nvPr/>
        </p:nvGraphicFramePr>
        <p:xfrm>
          <a:off x="1566545" y="3431540"/>
          <a:ext cx="3711408" cy="504000"/>
        </p:xfrm>
        <a:graphic>
          <a:graphicData uri="http://schemas.openxmlformats.org/presentationml/2006/ole">
            <mc:AlternateContent xmlns:mc="http://schemas.openxmlformats.org/markup-compatibility/2006">
              <mc:Choice xmlns:v="urn:schemas-microsoft-com:vml" Requires="v">
                <p:oleObj spid="_x0000_s42037" name="" r:id="rId3" imgW="3162300" imgH="419100" progId="Equation.DSMT4">
                  <p:embed/>
                </p:oleObj>
              </mc:Choice>
              <mc:Fallback>
                <p:oleObj name="" r:id="rId3" imgW="3162300" imgH="419100" progId="Equation.DSMT4">
                  <p:embed/>
                  <p:pic>
                    <p:nvPicPr>
                      <p:cNvPr id="0" name="图片 3075"/>
                      <p:cNvPicPr/>
                      <p:nvPr/>
                    </p:nvPicPr>
                    <p:blipFill>
                      <a:blip r:embed="rId4"/>
                      <a:stretch>
                        <a:fillRect/>
                      </a:stretch>
                    </p:blipFill>
                    <p:spPr>
                      <a:xfrm>
                        <a:off x="1566545" y="3431540"/>
                        <a:ext cx="3711408" cy="504000"/>
                      </a:xfrm>
                      <a:prstGeom prst="rect">
                        <a:avLst/>
                      </a:prstGeom>
                      <a:noFill/>
                      <a:ln w="38100">
                        <a:noFill/>
                        <a:miter/>
                      </a:ln>
                    </p:spPr>
                  </p:pic>
                </p:oleObj>
              </mc:Fallback>
            </mc:AlternateContent>
          </a:graphicData>
        </a:graphic>
      </p:graphicFrame>
      <p:graphicFrame>
        <p:nvGraphicFramePr>
          <p:cNvPr id="10" name="对象 -2147481570"/>
          <p:cNvGraphicFramePr>
            <a:graphicFrameLocks noChangeAspect="1"/>
          </p:cNvGraphicFramePr>
          <p:nvPr/>
        </p:nvGraphicFramePr>
        <p:xfrm>
          <a:off x="1566228" y="4086860"/>
          <a:ext cx="3624178" cy="504000"/>
        </p:xfrm>
        <a:graphic>
          <a:graphicData uri="http://schemas.openxmlformats.org/presentationml/2006/ole">
            <mc:AlternateContent xmlns:mc="http://schemas.openxmlformats.org/markup-compatibility/2006">
              <mc:Choice xmlns:v="urn:schemas-microsoft-com:vml" Requires="v">
                <p:oleObj spid="_x0000_s42038" name="" r:id="rId5" imgW="3086100" imgH="419100" progId="Equation.DSMT4">
                  <p:embed/>
                </p:oleObj>
              </mc:Choice>
              <mc:Fallback>
                <p:oleObj name="" r:id="rId5" imgW="3086100" imgH="419100" progId="Equation.DSMT4">
                  <p:embed/>
                  <p:pic>
                    <p:nvPicPr>
                      <p:cNvPr id="0" name="图片 7"/>
                      <p:cNvPicPr/>
                      <p:nvPr/>
                    </p:nvPicPr>
                    <p:blipFill>
                      <a:blip r:embed="rId6"/>
                      <a:stretch>
                        <a:fillRect/>
                      </a:stretch>
                    </p:blipFill>
                    <p:spPr>
                      <a:xfrm>
                        <a:off x="1566228" y="4086860"/>
                        <a:ext cx="3624178" cy="504000"/>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a:solidFill>
                  <a:srgbClr val="FF0000"/>
                </a:solidFill>
              </a:rPr>
              <a:t>可以证明（习题）</a:t>
            </a:r>
            <a:endParaRPr lang="zh-CN" altLang="en-US">
              <a:solidFill>
                <a:srgbClr val="FF0000"/>
              </a:solidFill>
            </a:endParaRPr>
          </a:p>
          <a:p>
            <a:pPr indent="457200" fontAlgn="auto"/>
            <a:r>
              <a:rPr lang="en-US" altLang="zh-CN"/>
              <a:t>                                                                                       </a:t>
            </a:r>
            <a:r>
              <a:rPr lang="zh-CN" altLang="en-US"/>
              <a:t>（</a:t>
            </a:r>
            <a:r>
              <a:rPr lang="en-US" altLang="zh-CN"/>
              <a:t>5.43</a:t>
            </a:r>
            <a:r>
              <a:rPr lang="zh-CN" altLang="en-US"/>
              <a:t>）</a:t>
            </a:r>
            <a:endParaRPr lang="zh-CN" altLang="en-US"/>
          </a:p>
          <a:p>
            <a:pPr indent="457200" fontAlgn="auto"/>
            <a:endParaRPr lang="zh-CN" altLang="en-US"/>
          </a:p>
          <a:p>
            <a:pPr indent="457200" fontAlgn="auto"/>
            <a:r>
              <a:rPr lang="zh-CN" altLang="en-US"/>
              <a:t>（提示：可先证明</a:t>
            </a:r>
            <a:r>
              <a:rPr lang="en-US" altLang="zh-CN"/>
              <a:t>                      </a:t>
            </a:r>
            <a:r>
              <a:rPr lang="zh-CN" altLang="en-US"/>
              <a:t>这一结论）</a:t>
            </a:r>
            <a:endParaRPr lang="zh-CN" altLang="en-US"/>
          </a:p>
          <a:p>
            <a:pPr indent="457200" fontAlgn="auto"/>
            <a:endParaRPr lang="zh-CN" altLang="en-US"/>
          </a:p>
          <a:p>
            <a:pPr indent="457200" fontAlgn="auto"/>
            <a:r>
              <a:rPr lang="zh-CN" altLang="en-US"/>
              <a:t>又由于复数矩阵</a:t>
            </a:r>
            <a:r>
              <a:rPr lang="en-US" altLang="zh-CN"/>
              <a:t>T</a:t>
            </a:r>
            <a:r>
              <a:rPr lang="zh-CN" altLang="en-US"/>
              <a:t>是对称的，表明</a:t>
            </a:r>
            <a:r>
              <a:rPr lang="en-US" altLang="zh-CN"/>
              <a:t>T</a:t>
            </a:r>
            <a:r>
              <a:rPr lang="zh-CN" altLang="en-US"/>
              <a:t>具有正交性</a:t>
            </a:r>
            <a:endParaRPr lang="zh-CN" altLang="en-US"/>
          </a:p>
          <a:p>
            <a:pPr indent="457200" fontAlgn="auto"/>
            <a:r>
              <a:rPr lang="en-US" altLang="zh-CN"/>
              <a:t>                                        </a:t>
            </a:r>
            <a:r>
              <a:rPr lang="zh-CN" altLang="en-US"/>
              <a:t>，且</a:t>
            </a:r>
            <a:endParaRPr lang="zh-CN" altLang="en-US"/>
          </a:p>
          <a:p>
            <a:pPr indent="457200" fontAlgn="auto"/>
            <a:r>
              <a:rPr lang="zh-CN" altLang="en-US"/>
              <a:t>式中，</a:t>
            </a:r>
            <a:r>
              <a:rPr lang="en-US" altLang="zh-CN"/>
              <a:t>   </a:t>
            </a:r>
            <a:r>
              <a:rPr lang="zh-CN" altLang="en-US"/>
              <a:t>表示复共轭转置。由于存在常数</a:t>
            </a:r>
            <a:r>
              <a:rPr lang="en-US" altLang="zh-CN"/>
              <a:t>N</a:t>
            </a:r>
            <a:r>
              <a:rPr lang="zh-CN" altLang="en-US"/>
              <a:t>，因此不是标准规范。为了规范化，我们仅需构造</a:t>
            </a:r>
            <a:endParaRPr lang="zh-CN" altLang="en-US"/>
          </a:p>
          <a:p>
            <a:pPr indent="457200" fontAlgn="auto"/>
            <a:endParaRPr lang="zh-CN" altLang="en-US"/>
          </a:p>
          <a:p>
            <a:pPr indent="457200" fontAlgn="auto"/>
            <a:r>
              <a:rPr lang="en-US" altLang="zh-CN"/>
              <a:t>                          </a:t>
            </a:r>
            <a:r>
              <a:rPr lang="zh-CN" altLang="en-US"/>
              <a:t>，此时</a:t>
            </a:r>
            <a:endParaRPr lang="zh-CN" altLang="en-US"/>
          </a:p>
          <a:p>
            <a:pPr indent="457200" fontAlgn="auto"/>
            <a:endParaRPr lang="zh-CN" altLang="en-US"/>
          </a:p>
          <a:p>
            <a:pPr indent="457200" fontAlgn="auto"/>
            <a:endParaRPr lang="zh-CN" altLang="en-US" sz="1400"/>
          </a:p>
          <a:p>
            <a:pPr indent="457200" fontAlgn="auto"/>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endParaRPr lang="en-US" altLang="zh-CN"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314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69"/>
          <p:cNvGraphicFramePr>
            <a:graphicFrameLocks noChangeAspect="1"/>
          </p:cNvGraphicFramePr>
          <p:nvPr/>
        </p:nvGraphicFramePr>
        <p:xfrm>
          <a:off x="897573" y="1449388"/>
          <a:ext cx="4640186" cy="468000"/>
        </p:xfrm>
        <a:graphic>
          <a:graphicData uri="http://schemas.openxmlformats.org/presentationml/2006/ole">
            <mc:AlternateContent xmlns:mc="http://schemas.openxmlformats.org/markup-compatibility/2006">
              <mc:Choice xmlns:v="urn:schemas-microsoft-com:vml" Requires="v">
                <p:oleObj spid="_x0000_s43146" name="" r:id="rId3" imgW="3911600" imgH="393700" progId="Equation.DSMT4">
                  <p:embed/>
                </p:oleObj>
              </mc:Choice>
              <mc:Fallback>
                <p:oleObj name="" r:id="rId3" imgW="3911600" imgH="393700" progId="Equation.DSMT4">
                  <p:embed/>
                  <p:pic>
                    <p:nvPicPr>
                      <p:cNvPr id="0" name="图片 9"/>
                      <p:cNvPicPr/>
                      <p:nvPr/>
                    </p:nvPicPr>
                    <p:blipFill>
                      <a:blip r:embed="rId4"/>
                      <a:stretch>
                        <a:fillRect/>
                      </a:stretch>
                    </p:blipFill>
                    <p:spPr>
                      <a:xfrm>
                        <a:off x="897573" y="1449388"/>
                        <a:ext cx="4640186" cy="468000"/>
                      </a:xfrm>
                      <a:prstGeom prst="rect">
                        <a:avLst/>
                      </a:prstGeom>
                      <a:noFill/>
                      <a:ln w="38100">
                        <a:noFill/>
                        <a:miter/>
                      </a:ln>
                    </p:spPr>
                  </p:pic>
                </p:oleObj>
              </mc:Fallback>
            </mc:AlternateContent>
          </a:graphicData>
        </a:graphic>
      </p:graphicFrame>
      <p:graphicFrame>
        <p:nvGraphicFramePr>
          <p:cNvPr id="10" name="对象 -2147481568"/>
          <p:cNvGraphicFramePr>
            <a:graphicFrameLocks noChangeAspect="1"/>
          </p:cNvGraphicFramePr>
          <p:nvPr/>
        </p:nvGraphicFramePr>
        <p:xfrm>
          <a:off x="2839720" y="1917700"/>
          <a:ext cx="1113120" cy="432000"/>
        </p:xfrm>
        <a:graphic>
          <a:graphicData uri="http://schemas.openxmlformats.org/presentationml/2006/ole">
            <mc:AlternateContent xmlns:mc="http://schemas.openxmlformats.org/markup-compatibility/2006">
              <mc:Choice xmlns:v="urn:schemas-microsoft-com:vml" Requires="v">
                <p:oleObj spid="_x0000_s43147" name="" r:id="rId5" imgW="977900" imgH="381000" progId="Equation.DSMT4">
                  <p:embed/>
                </p:oleObj>
              </mc:Choice>
              <mc:Fallback>
                <p:oleObj name="" r:id="rId5" imgW="977900" imgH="381000" progId="Equation.DSMT4">
                  <p:embed/>
                  <p:pic>
                    <p:nvPicPr>
                      <p:cNvPr id="0" name="图片 10"/>
                      <p:cNvPicPr/>
                      <p:nvPr/>
                    </p:nvPicPr>
                    <p:blipFill>
                      <a:blip r:embed="rId6"/>
                      <a:stretch>
                        <a:fillRect/>
                      </a:stretch>
                    </p:blipFill>
                    <p:spPr>
                      <a:xfrm>
                        <a:off x="2839720" y="1917700"/>
                        <a:ext cx="1113120" cy="432000"/>
                      </a:xfrm>
                      <a:prstGeom prst="rect">
                        <a:avLst/>
                      </a:prstGeom>
                      <a:noFill/>
                      <a:ln w="38100">
                        <a:noFill/>
                        <a:miter/>
                      </a:ln>
                    </p:spPr>
                  </p:pic>
                </p:oleObj>
              </mc:Fallback>
            </mc:AlternateContent>
          </a:graphicData>
        </a:graphic>
      </p:graphicFrame>
      <p:graphicFrame>
        <p:nvGraphicFramePr>
          <p:cNvPr id="12" name="对象 -2147481565"/>
          <p:cNvGraphicFramePr>
            <a:graphicFrameLocks noChangeAspect="1"/>
          </p:cNvGraphicFramePr>
          <p:nvPr/>
        </p:nvGraphicFramePr>
        <p:xfrm>
          <a:off x="1547495" y="2825115"/>
          <a:ext cx="1525067" cy="252000"/>
        </p:xfrm>
        <a:graphic>
          <a:graphicData uri="http://schemas.openxmlformats.org/presentationml/2006/ole">
            <mc:AlternateContent xmlns:mc="http://schemas.openxmlformats.org/markup-compatibility/2006">
              <mc:Choice xmlns:v="urn:schemas-microsoft-com:vml" Requires="v">
                <p:oleObj spid="_x0000_s43148" name="" r:id="rId7" imgW="1028065" imgH="177800" progId="Equation.DSMT4">
                  <p:embed/>
                </p:oleObj>
              </mc:Choice>
              <mc:Fallback>
                <p:oleObj name="" r:id="rId7" imgW="1028065" imgH="177800" progId="Equation.DSMT4">
                  <p:embed/>
                  <p:pic>
                    <p:nvPicPr>
                      <p:cNvPr id="0" name="图片 11"/>
                      <p:cNvPicPr/>
                      <p:nvPr/>
                    </p:nvPicPr>
                    <p:blipFill>
                      <a:blip r:embed="rId8"/>
                      <a:stretch>
                        <a:fillRect/>
                      </a:stretch>
                    </p:blipFill>
                    <p:spPr>
                      <a:xfrm>
                        <a:off x="1547495" y="2825115"/>
                        <a:ext cx="1525067" cy="252000"/>
                      </a:xfrm>
                      <a:prstGeom prst="rect">
                        <a:avLst/>
                      </a:prstGeom>
                      <a:noFill/>
                      <a:ln w="38100">
                        <a:noFill/>
                        <a:miter/>
                      </a:ln>
                    </p:spPr>
                  </p:pic>
                </p:oleObj>
              </mc:Fallback>
            </mc:AlternateContent>
          </a:graphicData>
        </a:graphic>
      </p:graphicFrame>
      <p:graphicFrame>
        <p:nvGraphicFramePr>
          <p:cNvPr id="14" name="对象 -2147481564"/>
          <p:cNvGraphicFramePr>
            <a:graphicFrameLocks noChangeAspect="1"/>
          </p:cNvGraphicFramePr>
          <p:nvPr/>
        </p:nvGraphicFramePr>
        <p:xfrm>
          <a:off x="3627120" y="2799080"/>
          <a:ext cx="660400" cy="358140"/>
        </p:xfrm>
        <a:graphic>
          <a:graphicData uri="http://schemas.openxmlformats.org/presentationml/2006/ole">
            <mc:AlternateContent xmlns:mc="http://schemas.openxmlformats.org/markup-compatibility/2006">
              <mc:Choice xmlns:v="urn:schemas-microsoft-com:vml" Requires="v">
                <p:oleObj spid="_x0000_s43149" name="" r:id="rId9" imgW="647700" imgH="355600" progId="Equation.DSMT4">
                  <p:embed/>
                </p:oleObj>
              </mc:Choice>
              <mc:Fallback>
                <p:oleObj name="" r:id="rId9" imgW="647700" imgH="355600" progId="Equation.DSMT4">
                  <p:embed/>
                  <p:pic>
                    <p:nvPicPr>
                      <p:cNvPr id="0" name="图片 12"/>
                      <p:cNvPicPr/>
                      <p:nvPr/>
                    </p:nvPicPr>
                    <p:blipFill>
                      <a:blip r:embed="rId10"/>
                      <a:stretch>
                        <a:fillRect/>
                      </a:stretch>
                    </p:blipFill>
                    <p:spPr>
                      <a:xfrm>
                        <a:off x="3627120" y="2799080"/>
                        <a:ext cx="660400" cy="358140"/>
                      </a:xfrm>
                      <a:prstGeom prst="rect">
                        <a:avLst/>
                      </a:prstGeom>
                      <a:noFill/>
                      <a:ln w="38100">
                        <a:noFill/>
                        <a:miter/>
                      </a:ln>
                    </p:spPr>
                  </p:pic>
                </p:oleObj>
              </mc:Fallback>
            </mc:AlternateContent>
          </a:graphicData>
        </a:graphic>
      </p:graphicFrame>
      <p:graphicFrame>
        <p:nvGraphicFramePr>
          <p:cNvPr id="16" name="对象 -2147481563"/>
          <p:cNvGraphicFramePr>
            <a:graphicFrameLocks noChangeAspect="1"/>
          </p:cNvGraphicFramePr>
          <p:nvPr/>
        </p:nvGraphicFramePr>
        <p:xfrm>
          <a:off x="1547495" y="3077210"/>
          <a:ext cx="292091" cy="252000"/>
        </p:xfrm>
        <a:graphic>
          <a:graphicData uri="http://schemas.openxmlformats.org/presentationml/2006/ole">
            <mc:AlternateContent xmlns:mc="http://schemas.openxmlformats.org/markup-compatibility/2006">
              <mc:Choice xmlns:v="urn:schemas-microsoft-com:vml" Requires="v">
                <p:oleObj spid="_x0000_s43150" name="" r:id="rId11" imgW="190500" imgH="165100" progId="Equation.DSMT4">
                  <p:embed/>
                </p:oleObj>
              </mc:Choice>
              <mc:Fallback>
                <p:oleObj name="" r:id="rId11" imgW="190500" imgH="165100" progId="Equation.DSMT4">
                  <p:embed/>
                  <p:pic>
                    <p:nvPicPr>
                      <p:cNvPr id="0" name="图片 13"/>
                      <p:cNvPicPr/>
                      <p:nvPr/>
                    </p:nvPicPr>
                    <p:blipFill>
                      <a:blip r:embed="rId12"/>
                      <a:stretch>
                        <a:fillRect/>
                      </a:stretch>
                    </p:blipFill>
                    <p:spPr>
                      <a:xfrm>
                        <a:off x="1547495" y="3077210"/>
                        <a:ext cx="292091" cy="252000"/>
                      </a:xfrm>
                      <a:prstGeom prst="rect">
                        <a:avLst/>
                      </a:prstGeom>
                      <a:noFill/>
                      <a:ln w="38100">
                        <a:noFill/>
                        <a:miter/>
                      </a:ln>
                    </p:spPr>
                  </p:pic>
                </p:oleObj>
              </mc:Fallback>
            </mc:AlternateContent>
          </a:graphicData>
        </a:graphic>
      </p:graphicFrame>
      <p:graphicFrame>
        <p:nvGraphicFramePr>
          <p:cNvPr id="18" name="对象 -2147481561"/>
          <p:cNvGraphicFramePr>
            <a:graphicFrameLocks noChangeAspect="1"/>
          </p:cNvGraphicFramePr>
          <p:nvPr/>
        </p:nvGraphicFramePr>
        <p:xfrm>
          <a:off x="1589723" y="3786505"/>
          <a:ext cx="699537" cy="432000"/>
        </p:xfrm>
        <a:graphic>
          <a:graphicData uri="http://schemas.openxmlformats.org/presentationml/2006/ole">
            <mc:AlternateContent xmlns:mc="http://schemas.openxmlformats.org/markup-compatibility/2006">
              <mc:Choice xmlns:v="urn:schemas-microsoft-com:vml" Requires="v">
                <p:oleObj spid="_x0000_s43151" name="" r:id="rId13" imgW="596900" imgH="368300" progId="Equation.DSMT4">
                  <p:embed/>
                </p:oleObj>
              </mc:Choice>
              <mc:Fallback>
                <p:oleObj name="" r:id="rId13" imgW="596900" imgH="368300" progId="Equation.DSMT4">
                  <p:embed/>
                  <p:pic>
                    <p:nvPicPr>
                      <p:cNvPr id="0" name="图片 14"/>
                      <p:cNvPicPr/>
                      <p:nvPr/>
                    </p:nvPicPr>
                    <p:blipFill>
                      <a:blip r:embed="rId14"/>
                      <a:stretch>
                        <a:fillRect/>
                      </a:stretch>
                    </p:blipFill>
                    <p:spPr>
                      <a:xfrm>
                        <a:off x="1589723" y="3786505"/>
                        <a:ext cx="699537" cy="432000"/>
                      </a:xfrm>
                      <a:prstGeom prst="rect">
                        <a:avLst/>
                      </a:prstGeom>
                      <a:noFill/>
                      <a:ln w="38100">
                        <a:noFill/>
                        <a:miter/>
                      </a:ln>
                    </p:spPr>
                  </p:pic>
                </p:oleObj>
              </mc:Fallback>
            </mc:AlternateContent>
          </a:graphicData>
        </a:graphic>
      </p:graphicFrame>
      <p:graphicFrame>
        <p:nvGraphicFramePr>
          <p:cNvPr id="21" name="对象 -2147481560"/>
          <p:cNvGraphicFramePr>
            <a:graphicFrameLocks noChangeAspect="1"/>
          </p:cNvGraphicFramePr>
          <p:nvPr/>
        </p:nvGraphicFramePr>
        <p:xfrm>
          <a:off x="3055620" y="3825240"/>
          <a:ext cx="882000" cy="432000"/>
        </p:xfrm>
        <a:graphic>
          <a:graphicData uri="http://schemas.openxmlformats.org/presentationml/2006/ole">
            <mc:AlternateContent xmlns:mc="http://schemas.openxmlformats.org/markup-compatibility/2006">
              <mc:Choice xmlns:v="urn:schemas-microsoft-com:vml" Requires="v">
                <p:oleObj spid="_x0000_s43152" name="" r:id="rId15" imgW="749300" imgH="368300" progId="Equation.DSMT4">
                  <p:embed/>
                </p:oleObj>
              </mc:Choice>
              <mc:Fallback>
                <p:oleObj name="" r:id="rId15" imgW="749300" imgH="368300" progId="Equation.DSMT4">
                  <p:embed/>
                  <p:pic>
                    <p:nvPicPr>
                      <p:cNvPr id="0" name="图片 15"/>
                      <p:cNvPicPr/>
                      <p:nvPr/>
                    </p:nvPicPr>
                    <p:blipFill>
                      <a:blip r:embed="rId16"/>
                      <a:stretch>
                        <a:fillRect/>
                      </a:stretch>
                    </p:blipFill>
                    <p:spPr>
                      <a:xfrm>
                        <a:off x="3055620" y="3825240"/>
                        <a:ext cx="882000" cy="432000"/>
                      </a:xfrm>
                      <a:prstGeom prst="rect">
                        <a:avLst/>
                      </a:prstGeom>
                      <a:noFill/>
                      <a:ln w="38100">
                        <a:noFill/>
                        <a:miter/>
                      </a:ln>
                    </p:spPr>
                  </p:pic>
                </p:oleObj>
              </mc:Fallback>
            </mc:AlternateContent>
          </a:graphicData>
        </a:graphic>
      </p:graphicFrame>
      <p:sp>
        <p:nvSpPr>
          <p:cNvPr id="15" name="文本框 14"/>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1D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r>
              <a:rPr lang="zh-CN" altLang="en-US" dirty="0"/>
              <a:t>此时，</a:t>
            </a:r>
            <a:r>
              <a:rPr lang="en-US" altLang="zh-CN" dirty="0"/>
              <a:t>U</a:t>
            </a:r>
            <a:r>
              <a:rPr lang="zh-CN" altLang="en-US" dirty="0"/>
              <a:t>为规范正交的，是一个</a:t>
            </a:r>
            <a:r>
              <a:rPr lang="zh-CN" altLang="en-US" dirty="0">
                <a:solidFill>
                  <a:srgbClr val="FF0000"/>
                </a:solidFill>
              </a:rPr>
              <a:t>酉矩阵</a:t>
            </a:r>
            <a:r>
              <a:rPr lang="zh-CN" altLang="en-US" dirty="0"/>
              <a:t>，即满足</a:t>
            </a:r>
            <a:endParaRPr lang="zh-CN" altLang="en-US" dirty="0"/>
          </a:p>
          <a:p>
            <a:pPr indent="457200" fontAlgn="auto"/>
            <a:endParaRPr lang="zh-CN" altLang="en-US" dirty="0"/>
          </a:p>
          <a:p>
            <a:pPr indent="457200" fontAlgn="auto"/>
            <a:endParaRPr lang="zh-CN" altLang="en-US" sz="1400" dirty="0"/>
          </a:p>
          <a:p>
            <a:pPr indent="457200" algn="l" fontAlgn="auto">
              <a:buClrTx/>
              <a:buSzTx/>
              <a:buFontTx/>
            </a:pPr>
            <a:r>
              <a:rPr lang="zh-CN" altLang="en-US" sz="1800" dirty="0"/>
              <a:t>这样我们可以得到完全对称且规范的傅里叶变换，数学上称为</a:t>
            </a:r>
            <a:r>
              <a:rPr lang="zh-CN" altLang="en-US" sz="1800" dirty="0">
                <a:solidFill>
                  <a:srgbClr val="FF0000"/>
                </a:solidFill>
              </a:rPr>
              <a:t>酉变换</a:t>
            </a:r>
            <a:r>
              <a:rPr lang="zh-CN" altLang="en-US" sz="1800" dirty="0"/>
              <a:t>。</a:t>
            </a:r>
            <a:endParaRPr lang="zh-CN" altLang="en-US" sz="1800" dirty="0"/>
          </a:p>
          <a:p>
            <a:pPr indent="457200" fontAlgn="auto"/>
            <a:endParaRPr lang="zh-CN" altLang="en-US" sz="1400" dirty="0"/>
          </a:p>
          <a:p>
            <a:pPr indent="457200" fontAlgn="auto"/>
            <a:r>
              <a:rPr lang="zh-CN" altLang="en-US" sz="1400" dirty="0"/>
              <a:t> </a:t>
            </a:r>
            <a:r>
              <a:rPr lang="en-US" altLang="zh-CN" sz="1400" dirty="0"/>
              <a:t>               </a:t>
            </a:r>
            <a:endParaRPr lang="en-US" altLang="zh-CN" sz="1400" dirty="0"/>
          </a:p>
          <a:p>
            <a:pPr indent="457200" fontAlgn="auto"/>
            <a:r>
              <a:rPr lang="en-US" altLang="zh-CN" sz="1400" dirty="0"/>
              <a:t>           </a:t>
            </a:r>
            <a:endParaRPr lang="en-US" altLang="zh-CN" sz="1400" dirty="0"/>
          </a:p>
          <a:p>
            <a:pPr indent="457200" fontAlgn="auto"/>
            <a:endParaRPr lang="en-US" altLang="zh-CN" sz="1400"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4084"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58"/>
          <p:cNvGraphicFramePr>
            <a:graphicFrameLocks noChangeAspect="1"/>
          </p:cNvGraphicFramePr>
          <p:nvPr/>
        </p:nvGraphicFramePr>
        <p:xfrm>
          <a:off x="2978468" y="1555750"/>
          <a:ext cx="745733" cy="252000"/>
        </p:xfrm>
        <a:graphic>
          <a:graphicData uri="http://schemas.openxmlformats.org/presentationml/2006/ole">
            <mc:AlternateContent xmlns:mc="http://schemas.openxmlformats.org/markup-compatibility/2006">
              <mc:Choice xmlns:v="urn:schemas-microsoft-com:vml" Requires="v">
                <p:oleObj spid="_x0000_s44085" name="" r:id="rId3" imgW="508000" imgH="177800" progId="Equation.DSMT4">
                  <p:embed/>
                </p:oleObj>
              </mc:Choice>
              <mc:Fallback>
                <p:oleObj name="" r:id="rId3" imgW="508000" imgH="177800" progId="Equation.DSMT4">
                  <p:embed/>
                  <p:pic>
                    <p:nvPicPr>
                      <p:cNvPr id="0" name="图片 3075"/>
                      <p:cNvPicPr/>
                      <p:nvPr/>
                    </p:nvPicPr>
                    <p:blipFill>
                      <a:blip r:embed="rId4"/>
                      <a:stretch>
                        <a:fillRect/>
                      </a:stretch>
                    </p:blipFill>
                    <p:spPr>
                      <a:xfrm>
                        <a:off x="2978468" y="1555750"/>
                        <a:ext cx="745733" cy="252000"/>
                      </a:xfrm>
                      <a:prstGeom prst="rect">
                        <a:avLst/>
                      </a:prstGeom>
                      <a:noFill/>
                      <a:ln w="38100">
                        <a:noFill/>
                        <a:miter/>
                      </a:ln>
                    </p:spPr>
                  </p:pic>
                </p:oleObj>
              </mc:Fallback>
            </mc:AlternateContent>
          </a:graphicData>
        </a:graphic>
      </p:graphicFrame>
      <p:graphicFrame>
        <p:nvGraphicFramePr>
          <p:cNvPr id="10" name="对象 -2147481556"/>
          <p:cNvGraphicFramePr>
            <a:graphicFrameLocks noChangeAspect="1"/>
          </p:cNvGraphicFramePr>
          <p:nvPr/>
        </p:nvGraphicFramePr>
        <p:xfrm>
          <a:off x="1211898" y="2679700"/>
          <a:ext cx="4130459" cy="900000"/>
        </p:xfrm>
        <a:graphic>
          <a:graphicData uri="http://schemas.openxmlformats.org/presentationml/2006/ole">
            <mc:AlternateContent xmlns:mc="http://schemas.openxmlformats.org/markup-compatibility/2006">
              <mc:Choice xmlns:v="urn:schemas-microsoft-com:vml" Requires="v">
                <p:oleObj spid="_x0000_s44086" name="" r:id="rId5" imgW="3670300" imgH="800100" progId="Equation.DSMT4">
                  <p:embed/>
                </p:oleObj>
              </mc:Choice>
              <mc:Fallback>
                <p:oleObj name="" r:id="rId5" imgW="3670300" imgH="800100" progId="Equation.DSMT4">
                  <p:embed/>
                  <p:pic>
                    <p:nvPicPr>
                      <p:cNvPr id="0" name="图片 21"/>
                      <p:cNvPicPr/>
                      <p:nvPr/>
                    </p:nvPicPr>
                    <p:blipFill>
                      <a:blip r:embed="rId6"/>
                      <a:stretch>
                        <a:fillRect/>
                      </a:stretch>
                    </p:blipFill>
                    <p:spPr>
                      <a:xfrm>
                        <a:off x="1211898" y="2679700"/>
                        <a:ext cx="4130459" cy="900000"/>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2D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buClrTx/>
              <a:buSzTx/>
              <a:buFontTx/>
            </a:pPr>
            <a:r>
              <a:rPr lang="zh-CN" altLang="en-US"/>
              <a:t>由5.6.1节，用下列元素构造矩阵</a:t>
            </a:r>
            <a:r>
              <a:rPr lang="en-US" altLang="zh-CN"/>
              <a:t>U</a:t>
            </a:r>
            <a:endParaRPr lang="zh-CN" altLang="en-US"/>
          </a:p>
          <a:p>
            <a:pPr indent="457200" fontAlgn="auto">
              <a:buClrTx/>
              <a:buSzTx/>
              <a:buFontTx/>
            </a:pPr>
            <a:r>
              <a:rPr lang="zh-CN" altLang="en-US"/>
              <a:t>                           </a:t>
            </a:r>
            <a:endParaRPr lang="zh-CN" altLang="en-US"/>
          </a:p>
          <a:p>
            <a:pPr indent="457200" fontAlgn="auto">
              <a:buClrTx/>
              <a:buSzTx/>
              <a:buFontTx/>
            </a:pPr>
            <a:endParaRPr lang="zh-CN" altLang="en-US"/>
          </a:p>
          <a:p>
            <a:pPr indent="457200" fontAlgn="auto">
              <a:buClrTx/>
              <a:buSzTx/>
              <a:buFontTx/>
            </a:pPr>
            <a:r>
              <a:rPr lang="zh-CN" altLang="en-US"/>
              <a:t>其中</a:t>
            </a:r>
            <a:r>
              <a:rPr lang="en-US" altLang="zh-CN"/>
              <a:t>                                                      </a:t>
            </a:r>
            <a:r>
              <a:rPr lang="zh-CN" altLang="en-US"/>
              <a:t>，则1D</a:t>
            </a:r>
            <a:r>
              <a:rPr lang="en-US" altLang="zh-CN"/>
              <a:t>-D</a:t>
            </a:r>
            <a:r>
              <a:rPr lang="zh-CN" altLang="en-US"/>
              <a:t>FT等价于一个酉矩阵</a:t>
            </a:r>
            <a:endParaRPr lang="zh-CN" altLang="en-US"/>
          </a:p>
          <a:p>
            <a:pPr indent="457200" fontAlgn="auto">
              <a:buClrTx/>
              <a:buSzTx/>
              <a:buFontTx/>
            </a:pPr>
            <a:endParaRPr lang="zh-CN" altLang="en-US"/>
          </a:p>
          <a:p>
            <a:pPr indent="457200" fontAlgn="auto"/>
            <a:r>
              <a:rPr lang="en-US" altLang="zh-CN" sz="1400"/>
              <a:t>        </a:t>
            </a:r>
            <a:r>
              <a:rPr lang="zh-CN" altLang="en-US" sz="1400"/>
              <a:t> </a:t>
            </a:r>
            <a:r>
              <a:rPr lang="en-US" altLang="zh-CN" sz="1400"/>
              <a:t>               </a:t>
            </a:r>
            <a:endParaRPr lang="en-US" altLang="zh-CN" sz="1400"/>
          </a:p>
          <a:p>
            <a:pPr indent="457200" fontAlgn="auto"/>
            <a:r>
              <a:rPr lang="en-US" altLang="zh-CN" sz="1400"/>
              <a:t>           </a:t>
            </a:r>
            <a:endParaRPr lang="en-US" altLang="zh-CN" sz="1400"/>
          </a:p>
          <a:p>
            <a:pPr indent="457200" fontAlgn="auto">
              <a:buClrTx/>
              <a:buSzTx/>
              <a:buNone/>
            </a:pPr>
            <a:r>
              <a:rPr lang="zh-CN" altLang="en-US"/>
              <a:t>给定一幅大小为</a:t>
            </a:r>
            <a:r>
              <a:rPr lang="en-US" altLang="zh-CN"/>
              <a:t>N</a:t>
            </a:r>
            <a:r>
              <a:rPr lang="en-US" altLang="zh-CN">
                <a:latin typeface="Arial" panose="020B0604020202020204" pitchFamily="34" charset="0"/>
              </a:rPr>
              <a:t>×N</a:t>
            </a:r>
            <a:r>
              <a:rPr lang="zh-CN" altLang="en-US"/>
              <a:t>的图像</a:t>
            </a:r>
            <a:r>
              <a:rPr lang="en-US" altLang="zh-CN"/>
              <a:t>                        </a:t>
            </a:r>
            <a:r>
              <a:rPr lang="zh-CN" altLang="en-US"/>
              <a:t>，则由2维离散傅里叶的可分离性，图像</a:t>
            </a:r>
            <a:r>
              <a:rPr lang="en-US" altLang="zh-CN"/>
              <a:t>G</a:t>
            </a:r>
            <a:r>
              <a:rPr lang="zh-CN" altLang="en-US"/>
              <a:t>的2维离散傅里叶变换形式如下</a:t>
            </a: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5159"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54"/>
          <p:cNvGraphicFramePr>
            <a:graphicFrameLocks noChangeAspect="1"/>
          </p:cNvGraphicFramePr>
          <p:nvPr/>
        </p:nvGraphicFramePr>
        <p:xfrm>
          <a:off x="2698433" y="1477010"/>
          <a:ext cx="1375140" cy="468000"/>
        </p:xfrm>
        <a:graphic>
          <a:graphicData uri="http://schemas.openxmlformats.org/presentationml/2006/ole">
            <mc:AlternateContent xmlns:mc="http://schemas.openxmlformats.org/markup-compatibility/2006">
              <mc:Choice xmlns:v="urn:schemas-microsoft-com:vml" Requires="v">
                <p:oleObj spid="_x0000_s45160" name="" r:id="rId3" imgW="1117600" imgH="381000" progId="Equation.DSMT4">
                  <p:embed/>
                </p:oleObj>
              </mc:Choice>
              <mc:Fallback>
                <p:oleObj name="" r:id="rId3" imgW="1117600" imgH="381000" progId="Equation.DSMT4">
                  <p:embed/>
                  <p:pic>
                    <p:nvPicPr>
                      <p:cNvPr id="0" name="图片 8"/>
                      <p:cNvPicPr/>
                      <p:nvPr/>
                    </p:nvPicPr>
                    <p:blipFill>
                      <a:blip r:embed="rId4"/>
                      <a:stretch>
                        <a:fillRect/>
                      </a:stretch>
                    </p:blipFill>
                    <p:spPr>
                      <a:xfrm>
                        <a:off x="2698433" y="1477010"/>
                        <a:ext cx="1375140" cy="468000"/>
                      </a:xfrm>
                      <a:prstGeom prst="rect">
                        <a:avLst/>
                      </a:prstGeom>
                      <a:noFill/>
                      <a:ln w="38100">
                        <a:noFill/>
                        <a:miter/>
                      </a:ln>
                    </p:spPr>
                  </p:pic>
                </p:oleObj>
              </mc:Fallback>
            </mc:AlternateContent>
          </a:graphicData>
        </a:graphic>
      </p:graphicFrame>
      <p:graphicFrame>
        <p:nvGraphicFramePr>
          <p:cNvPr id="10" name="对象 -2147481553"/>
          <p:cNvGraphicFramePr>
            <a:graphicFrameLocks noChangeAspect="1"/>
          </p:cNvGraphicFramePr>
          <p:nvPr/>
        </p:nvGraphicFramePr>
        <p:xfrm>
          <a:off x="1465898" y="1998345"/>
          <a:ext cx="2747478" cy="288000"/>
        </p:xfrm>
        <a:graphic>
          <a:graphicData uri="http://schemas.openxmlformats.org/presentationml/2006/ole">
            <mc:AlternateContent xmlns:mc="http://schemas.openxmlformats.org/markup-compatibility/2006">
              <mc:Choice xmlns:v="urn:schemas-microsoft-com:vml" Requires="v">
                <p:oleObj spid="_x0000_s45161" name="" r:id="rId5" imgW="1663065" imgH="177800" progId="Equation.DSMT4">
                  <p:embed/>
                </p:oleObj>
              </mc:Choice>
              <mc:Fallback>
                <p:oleObj name="" r:id="rId5" imgW="1663065" imgH="177800" progId="Equation.DSMT4">
                  <p:embed/>
                  <p:pic>
                    <p:nvPicPr>
                      <p:cNvPr id="0" name="图片 9"/>
                      <p:cNvPicPr/>
                      <p:nvPr/>
                    </p:nvPicPr>
                    <p:blipFill>
                      <a:blip r:embed="rId6"/>
                      <a:stretch>
                        <a:fillRect/>
                      </a:stretch>
                    </p:blipFill>
                    <p:spPr>
                      <a:xfrm>
                        <a:off x="1465898" y="1998345"/>
                        <a:ext cx="2747478" cy="288000"/>
                      </a:xfrm>
                      <a:prstGeom prst="rect">
                        <a:avLst/>
                      </a:prstGeom>
                      <a:noFill/>
                      <a:ln w="38100">
                        <a:noFill/>
                        <a:miter/>
                      </a:ln>
                    </p:spPr>
                  </p:pic>
                </p:oleObj>
              </mc:Fallback>
            </mc:AlternateContent>
          </a:graphicData>
        </a:graphic>
      </p:graphicFrame>
      <p:graphicFrame>
        <p:nvGraphicFramePr>
          <p:cNvPr id="12" name="对象 -2147481552"/>
          <p:cNvGraphicFramePr>
            <a:graphicFrameLocks noChangeAspect="1"/>
          </p:cNvGraphicFramePr>
          <p:nvPr/>
        </p:nvGraphicFramePr>
        <p:xfrm>
          <a:off x="3135948" y="2679700"/>
          <a:ext cx="699537" cy="432000"/>
        </p:xfrm>
        <a:graphic>
          <a:graphicData uri="http://schemas.openxmlformats.org/presentationml/2006/ole">
            <mc:AlternateContent xmlns:mc="http://schemas.openxmlformats.org/markup-compatibility/2006">
              <mc:Choice xmlns:v="urn:schemas-microsoft-com:vml" Requires="v">
                <p:oleObj spid="_x0000_s45162" name="" r:id="rId7" imgW="596900" imgH="368300" progId="Equation.DSMT4">
                  <p:embed/>
                </p:oleObj>
              </mc:Choice>
              <mc:Fallback>
                <p:oleObj name="" r:id="rId7" imgW="596900" imgH="368300" progId="Equation.DSMT4">
                  <p:embed/>
                  <p:pic>
                    <p:nvPicPr>
                      <p:cNvPr id="0" name="图片 10"/>
                      <p:cNvPicPr/>
                      <p:nvPr/>
                    </p:nvPicPr>
                    <p:blipFill>
                      <a:blip r:embed="rId8"/>
                      <a:stretch>
                        <a:fillRect/>
                      </a:stretch>
                    </p:blipFill>
                    <p:spPr>
                      <a:xfrm>
                        <a:off x="3135948" y="2679700"/>
                        <a:ext cx="699537" cy="432000"/>
                      </a:xfrm>
                      <a:prstGeom prst="rect">
                        <a:avLst/>
                      </a:prstGeom>
                      <a:noFill/>
                      <a:ln w="38100">
                        <a:noFill/>
                        <a:miter/>
                      </a:ln>
                    </p:spPr>
                  </p:pic>
                </p:oleObj>
              </mc:Fallback>
            </mc:AlternateContent>
          </a:graphicData>
        </a:graphic>
      </p:graphicFrame>
      <p:graphicFrame>
        <p:nvGraphicFramePr>
          <p:cNvPr id="14" name="对象 -2147481550"/>
          <p:cNvGraphicFramePr>
            <a:graphicFrameLocks noChangeAspect="1"/>
          </p:cNvGraphicFramePr>
          <p:nvPr/>
        </p:nvGraphicFramePr>
        <p:xfrm>
          <a:off x="3833495" y="3238500"/>
          <a:ext cx="1220170" cy="324000"/>
        </p:xfrm>
        <a:graphic>
          <a:graphicData uri="http://schemas.openxmlformats.org/presentationml/2006/ole">
            <mc:AlternateContent xmlns:mc="http://schemas.openxmlformats.org/markup-compatibility/2006">
              <mc:Choice xmlns:v="urn:schemas-microsoft-com:vml" Requires="v">
                <p:oleObj spid="_x0000_s45163" name="" r:id="rId9" imgW="901065" imgH="241300" progId="Equation.DSMT4">
                  <p:embed/>
                </p:oleObj>
              </mc:Choice>
              <mc:Fallback>
                <p:oleObj name="" r:id="rId9" imgW="901065" imgH="241300" progId="Equation.DSMT4">
                  <p:embed/>
                  <p:pic>
                    <p:nvPicPr>
                      <p:cNvPr id="0" name="图片 11"/>
                      <p:cNvPicPr/>
                      <p:nvPr/>
                    </p:nvPicPr>
                    <p:blipFill>
                      <a:blip r:embed="rId10"/>
                      <a:stretch>
                        <a:fillRect/>
                      </a:stretch>
                    </p:blipFill>
                    <p:spPr>
                      <a:xfrm>
                        <a:off x="3833495" y="3238500"/>
                        <a:ext cx="1220170" cy="324000"/>
                      </a:xfrm>
                      <a:prstGeom prst="rect">
                        <a:avLst/>
                      </a:prstGeom>
                      <a:noFill/>
                      <a:ln w="38100">
                        <a:noFill/>
                        <a:miter/>
                      </a:ln>
                    </p:spPr>
                  </p:pic>
                </p:oleObj>
              </mc:Fallback>
            </mc:AlternateContent>
          </a:graphicData>
        </a:graphic>
      </p:graphicFrame>
      <p:graphicFrame>
        <p:nvGraphicFramePr>
          <p:cNvPr id="16" name="对象 -2147481548"/>
          <p:cNvGraphicFramePr>
            <a:graphicFrameLocks noChangeAspect="1"/>
          </p:cNvGraphicFramePr>
          <p:nvPr/>
        </p:nvGraphicFramePr>
        <p:xfrm>
          <a:off x="2525395" y="4251325"/>
          <a:ext cx="1548255" cy="288000"/>
        </p:xfrm>
        <a:graphic>
          <a:graphicData uri="http://schemas.openxmlformats.org/presentationml/2006/ole">
            <mc:AlternateContent xmlns:mc="http://schemas.openxmlformats.org/markup-compatibility/2006">
              <mc:Choice xmlns:v="urn:schemas-microsoft-com:vml" Requires="v">
                <p:oleObj spid="_x0000_s45164" name="" r:id="rId11" imgW="965200" imgH="190500" progId="Equation.DSMT4">
                  <p:embed/>
                </p:oleObj>
              </mc:Choice>
              <mc:Fallback>
                <p:oleObj name="" r:id="rId11" imgW="965200" imgH="190500" progId="Equation.DSMT4">
                  <p:embed/>
                  <p:pic>
                    <p:nvPicPr>
                      <p:cNvPr id="0" name="图片 12"/>
                      <p:cNvPicPr/>
                      <p:nvPr/>
                    </p:nvPicPr>
                    <p:blipFill>
                      <a:blip r:embed="rId12"/>
                      <a:stretch>
                        <a:fillRect/>
                      </a:stretch>
                    </p:blipFill>
                    <p:spPr>
                      <a:xfrm>
                        <a:off x="2525395" y="4251325"/>
                        <a:ext cx="1548255" cy="288000"/>
                      </a:xfrm>
                      <a:prstGeom prst="rect">
                        <a:avLst/>
                      </a:prstGeom>
                      <a:noFill/>
                      <a:ln w="38100">
                        <a:noFill/>
                        <a:miter/>
                      </a:ln>
                    </p:spPr>
                  </p:pic>
                </p:oleObj>
              </mc:Fallback>
            </mc:AlternateContent>
          </a:graphicData>
        </a:graphic>
      </p:graphicFrame>
      <p:sp>
        <p:nvSpPr>
          <p:cNvPr id="13" name="文本框 12"/>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矩阵表示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2D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buClrTx/>
              <a:buSzTx/>
              <a:buNone/>
            </a:pPr>
            <a:r>
              <a:rPr lang="zh-CN" altLang="en-US"/>
              <a:t>例</a:t>
            </a:r>
            <a:r>
              <a:rPr lang="en-US" altLang="zh-CN"/>
              <a:t>5.5</a:t>
            </a:r>
            <a:r>
              <a:rPr lang="zh-CN" altLang="en-US"/>
              <a:t>：给定一幅</a:t>
            </a:r>
            <a:r>
              <a:rPr lang="en-US" altLang="zh-CN"/>
              <a:t>4</a:t>
            </a:r>
            <a:r>
              <a:rPr lang="en-US" altLang="zh-CN">
                <a:latin typeface="Arial" panose="020B0604020202020204" pitchFamily="34" charset="0"/>
              </a:rPr>
              <a:t>×4</a:t>
            </a:r>
            <a:r>
              <a:rPr lang="zh-CN" altLang="en-US"/>
              <a:t>的图像</a:t>
            </a:r>
            <a:r>
              <a:rPr lang="en-US" altLang="zh-CN"/>
              <a:t>G</a:t>
            </a: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zh-CN" altLang="en-US"/>
              <a:t>试求</a:t>
            </a:r>
            <a:r>
              <a:rPr lang="en-US" altLang="zh-CN"/>
              <a:t>2D-DFT</a:t>
            </a:r>
            <a:r>
              <a:rPr lang="zh-CN" altLang="en-US"/>
              <a:t>的结果，并写出变换后的图像。</a:t>
            </a: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611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45"/>
          <p:cNvGraphicFramePr>
            <a:graphicFrameLocks noChangeAspect="1"/>
          </p:cNvGraphicFramePr>
          <p:nvPr/>
        </p:nvGraphicFramePr>
        <p:xfrm>
          <a:off x="2932748" y="1622108"/>
          <a:ext cx="992505" cy="772795"/>
        </p:xfrm>
        <a:graphic>
          <a:graphicData uri="http://schemas.openxmlformats.org/presentationml/2006/ole">
            <mc:AlternateContent xmlns:mc="http://schemas.openxmlformats.org/markup-compatibility/2006">
              <mc:Choice xmlns:v="urn:schemas-microsoft-com:vml" Requires="v">
                <p:oleObj spid="_x0000_s46116" name="" r:id="rId3" imgW="989965" imgH="774065" progId="Equation.DSMT4">
                  <p:embed/>
                </p:oleObj>
              </mc:Choice>
              <mc:Fallback>
                <p:oleObj name="" r:id="rId3" imgW="989965" imgH="774065" progId="Equation.DSMT4">
                  <p:embed/>
                  <p:pic>
                    <p:nvPicPr>
                      <p:cNvPr id="0" name="图片 3075"/>
                      <p:cNvPicPr/>
                      <p:nvPr/>
                    </p:nvPicPr>
                    <p:blipFill>
                      <a:blip r:embed="rId4"/>
                      <a:stretch>
                        <a:fillRect/>
                      </a:stretch>
                    </p:blipFill>
                    <p:spPr>
                      <a:xfrm>
                        <a:off x="2932748" y="1622108"/>
                        <a:ext cx="992505" cy="772795"/>
                      </a:xfrm>
                      <a:prstGeom prst="rect">
                        <a:avLst/>
                      </a:prstGeom>
                      <a:noFill/>
                      <a:ln w="38100">
                        <a:noFill/>
                        <a:miter/>
                      </a:ln>
                    </p:spPr>
                  </p:pic>
                </p:oleObj>
              </mc:Fallback>
            </mc:AlternateContent>
          </a:graphicData>
        </a:graphic>
      </p:graphicFrame>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算例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3</a:t>
            </a:r>
            <a:endParaRPr lang="en-US" sz="1200" b="1" dirty="0">
              <a:solidFill>
                <a:schemeClr val="tx1"/>
              </a:solidFill>
            </a:endParaRPr>
          </a:p>
        </p:txBody>
      </p:sp>
      <p:sp>
        <p:nvSpPr>
          <p:cNvPr id="4" name="矩形 3"/>
          <p:cNvSpPr/>
          <p:nvPr/>
        </p:nvSpPr>
        <p:spPr>
          <a:xfrm>
            <a:off x="266700" y="589650"/>
            <a:ext cx="2181225"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正交表示</a:t>
            </a:r>
            <a:endParaRPr lang="zh-CN" altLang="en-US"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22680"/>
                <a:ext cx="5944235" cy="3168015"/>
              </a:xfrm>
              <a:prstGeom prst="rect">
                <a:avLst/>
              </a:prstGeom>
              <a:noFill/>
            </p:spPr>
            <p:txBody>
              <a:bodyPr wrap="square" rtlCol="0">
                <a:spAutoFit/>
              </a:bodyPr>
              <a:lstStyle/>
              <a:p>
                <a:pPr indent="457200" fontAlgn="auto"/>
                <a:r>
                  <a:rPr lang="zh-CN" altLang="en-US"/>
                  <a:t>该向量可以表示为标准正交基</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𝑉</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m:t>
                        </m:r>
                      </m:e>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𝑁</m:t>
                        </m:r>
                      </m:sup>
                    </m:sSubSup>
                  </m:oMath>
                </a14:m>
                <a:r>
                  <a:rPr lang="en-US" altLang="zh-CN"/>
                  <a:t>:</a:t>
                </a:r>
                <a:endParaRPr lang="en-US" altLang="zh-CN"/>
              </a:p>
              <a:p>
                <a:pPr indent="457200" fontAlgn="auto"/>
                <a:endParaRPr lang="en-US" altLang="zh-CN" i="1">
                  <a:latin typeface="Cambria Math" panose="02040503050406030204" pitchFamily="18" charset="0"/>
                  <a:cs typeface="Cambria Math" panose="02040503050406030204" pitchFamily="18" charset="0"/>
                </a:endParaRPr>
              </a:p>
              <a:p>
                <a:pPr indent="457200" fontAlgn="auto"/>
                <a:endParaRPr lang="zh-CN" altLang="en-US"/>
              </a:p>
              <a:p>
                <a:pPr indent="457200" fontAlgn="auto"/>
                <a:endParaRPr lang="zh-CN" altLang="en-US"/>
              </a:p>
              <a:p>
                <a:pPr indent="457200" fontAlgn="auto"/>
                <a:r>
                  <a:rPr lang="en-US" altLang="zh-CN"/>
                  <a:t>                                 ...</a:t>
                </a:r>
                <a:endParaRPr lang="en-US" altLang="zh-CN"/>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a:p>
                <a:pPr indent="457200" fontAlgn="auto"/>
                <a:r>
                  <a:rPr lang="zh-CN" altLang="en-US"/>
                  <a:t>其中，</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oMath>
                </a14:m>
                <a:r>
                  <a:rPr lang="zh-CN" altLang="en-US"/>
                  <a:t>实质上是向量在对应基底（或单位坐标轴向量）上的投影，或者内积，即</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=&lt;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𝑉</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MS Mincho" charset="0"/>
                        <a:cs typeface="Cambria Math" panose="02040503050406030204" pitchFamily="18" charset="0"/>
                      </a:rPr>
                      <m:t>&gt;</m:t>
                    </m:r>
                  </m:oMath>
                </a14:m>
                <a:r>
                  <a:rPr lang="zh-CN" altLang="en-US"/>
                  <a:t>。</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22680"/>
                <a:ext cx="5944235" cy="316801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1110"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754"/>
          <p:cNvGraphicFramePr>
            <a:graphicFrameLocks noChangeAspect="1"/>
          </p:cNvGraphicFramePr>
          <p:nvPr/>
        </p:nvGraphicFramePr>
        <p:xfrm>
          <a:off x="2724785" y="1549083"/>
          <a:ext cx="1549022" cy="360000"/>
        </p:xfrm>
        <a:graphic>
          <a:graphicData uri="http://schemas.openxmlformats.org/presentationml/2006/ole">
            <mc:AlternateContent xmlns:mc="http://schemas.openxmlformats.org/markup-compatibility/2006">
              <mc:Choice xmlns:v="urn:schemas-microsoft-com:vml" Requires="v">
                <p:oleObj spid="_x0000_s1111" name="" r:id="rId4" imgW="862965" imgH="203200" progId="Equation.DSMT4">
                  <p:embed/>
                </p:oleObj>
              </mc:Choice>
              <mc:Fallback>
                <p:oleObj name="" r:id="rId4" imgW="862965" imgH="203200" progId="Equation.DSMT4">
                  <p:embed/>
                  <p:pic>
                    <p:nvPicPr>
                      <p:cNvPr id="0" name="图片 3075"/>
                      <p:cNvPicPr/>
                      <p:nvPr/>
                    </p:nvPicPr>
                    <p:blipFill>
                      <a:blip r:embed="rId5"/>
                      <a:stretch>
                        <a:fillRect/>
                      </a:stretch>
                    </p:blipFill>
                    <p:spPr>
                      <a:xfrm>
                        <a:off x="2724785" y="1549083"/>
                        <a:ext cx="1549022" cy="360000"/>
                      </a:xfrm>
                      <a:prstGeom prst="rect">
                        <a:avLst/>
                      </a:prstGeom>
                      <a:noFill/>
                      <a:ln w="38100">
                        <a:noFill/>
                        <a:miter/>
                      </a:ln>
                    </p:spPr>
                  </p:pic>
                </p:oleObj>
              </mc:Fallback>
            </mc:AlternateContent>
          </a:graphicData>
        </a:graphic>
      </p:graphicFrame>
      <p:graphicFrame>
        <p:nvGraphicFramePr>
          <p:cNvPr id="10" name="对象 -2147481753"/>
          <p:cNvGraphicFramePr>
            <a:graphicFrameLocks noChangeAspect="1"/>
          </p:cNvGraphicFramePr>
          <p:nvPr/>
        </p:nvGraphicFramePr>
        <p:xfrm>
          <a:off x="2724468" y="1908493"/>
          <a:ext cx="1575142" cy="360000"/>
        </p:xfrm>
        <a:graphic>
          <a:graphicData uri="http://schemas.openxmlformats.org/presentationml/2006/ole">
            <mc:AlternateContent xmlns:mc="http://schemas.openxmlformats.org/markup-compatibility/2006">
              <mc:Choice xmlns:v="urn:schemas-microsoft-com:vml" Requires="v">
                <p:oleObj spid="_x0000_s1112" name="" r:id="rId6" imgW="876300" imgH="203200" progId="Equation.DSMT4">
                  <p:embed/>
                </p:oleObj>
              </mc:Choice>
              <mc:Fallback>
                <p:oleObj name="" r:id="rId6" imgW="876300" imgH="203200" progId="Equation.DSMT4">
                  <p:embed/>
                  <p:pic>
                    <p:nvPicPr>
                      <p:cNvPr id="0" name="图片 5"/>
                      <p:cNvPicPr/>
                      <p:nvPr/>
                    </p:nvPicPr>
                    <p:blipFill>
                      <a:blip r:embed="rId7"/>
                      <a:stretch>
                        <a:fillRect/>
                      </a:stretch>
                    </p:blipFill>
                    <p:spPr>
                      <a:xfrm>
                        <a:off x="2724468" y="1908493"/>
                        <a:ext cx="1575142" cy="360000"/>
                      </a:xfrm>
                      <a:prstGeom prst="rect">
                        <a:avLst/>
                      </a:prstGeom>
                      <a:noFill/>
                      <a:ln w="38100">
                        <a:noFill/>
                        <a:miter/>
                      </a:ln>
                    </p:spPr>
                  </p:pic>
                </p:oleObj>
              </mc:Fallback>
            </mc:AlternateContent>
          </a:graphicData>
        </a:graphic>
      </p:graphicFrame>
      <p:graphicFrame>
        <p:nvGraphicFramePr>
          <p:cNvPr id="12" name="对象 -2147481752"/>
          <p:cNvGraphicFramePr>
            <a:graphicFrameLocks noChangeAspect="1"/>
          </p:cNvGraphicFramePr>
          <p:nvPr/>
        </p:nvGraphicFramePr>
        <p:xfrm>
          <a:off x="2724785" y="2769553"/>
          <a:ext cx="1642145" cy="360000"/>
        </p:xfrm>
        <a:graphic>
          <a:graphicData uri="http://schemas.openxmlformats.org/presentationml/2006/ole">
            <mc:AlternateContent xmlns:mc="http://schemas.openxmlformats.org/markup-compatibility/2006">
              <mc:Choice xmlns:v="urn:schemas-microsoft-com:vml" Requires="v">
                <p:oleObj spid="_x0000_s1113" name="" r:id="rId8" imgW="914400" imgH="203200" progId="Equation.DSMT4">
                  <p:embed/>
                </p:oleObj>
              </mc:Choice>
              <mc:Fallback>
                <p:oleObj name="" r:id="rId8" imgW="914400" imgH="203200" progId="Equation.DSMT4">
                  <p:embed/>
                  <p:pic>
                    <p:nvPicPr>
                      <p:cNvPr id="0" name="图片 7"/>
                      <p:cNvPicPr/>
                      <p:nvPr/>
                    </p:nvPicPr>
                    <p:blipFill>
                      <a:blip r:embed="rId9"/>
                      <a:stretch>
                        <a:fillRect/>
                      </a:stretch>
                    </p:blipFill>
                    <p:spPr>
                      <a:xfrm>
                        <a:off x="2724785" y="2769553"/>
                        <a:ext cx="1642145" cy="360000"/>
                      </a:xfrm>
                      <a:prstGeom prst="rect">
                        <a:avLst/>
                      </a:prstGeom>
                      <a:noFill/>
                      <a:ln w="38100">
                        <a:noFill/>
                        <a:miter/>
                      </a:ln>
                    </p:spPr>
                  </p:pic>
                </p:oleObj>
              </mc:Fallback>
            </mc:AlternateContent>
          </a:graphicData>
        </a:graphic>
      </p:graphicFrame>
      <p:graphicFrame>
        <p:nvGraphicFramePr>
          <p:cNvPr id="14" name="对象 -2147481751"/>
          <p:cNvGraphicFramePr>
            <a:graphicFrameLocks noChangeAspect="1"/>
          </p:cNvGraphicFramePr>
          <p:nvPr/>
        </p:nvGraphicFramePr>
        <p:xfrm>
          <a:off x="2139633" y="3234690"/>
          <a:ext cx="2744706" cy="360000"/>
        </p:xfrm>
        <a:graphic>
          <a:graphicData uri="http://schemas.openxmlformats.org/presentationml/2006/ole">
            <mc:AlternateContent xmlns:mc="http://schemas.openxmlformats.org/markup-compatibility/2006">
              <mc:Choice xmlns:v="urn:schemas-microsoft-com:vml" Requires="v">
                <p:oleObj spid="_x0000_s1114" name="" r:id="rId10" imgW="1473200" imgH="190500" progId="Equation.DSMT4">
                  <p:embed/>
                </p:oleObj>
              </mc:Choice>
              <mc:Fallback>
                <p:oleObj name="" r:id="rId10" imgW="1473200" imgH="190500" progId="Equation.DSMT4">
                  <p:embed/>
                  <p:pic>
                    <p:nvPicPr>
                      <p:cNvPr id="0" name="图片 8"/>
                      <p:cNvPicPr/>
                      <p:nvPr/>
                    </p:nvPicPr>
                    <p:blipFill>
                      <a:blip r:embed="rId11"/>
                      <a:stretch>
                        <a:fillRect/>
                      </a:stretch>
                    </p:blipFill>
                    <p:spPr>
                      <a:xfrm>
                        <a:off x="2139633" y="3234690"/>
                        <a:ext cx="2744706" cy="360000"/>
                      </a:xfrm>
                      <a:prstGeom prst="rect">
                        <a:avLst/>
                      </a:prstGeom>
                      <a:noFill/>
                      <a:ln w="38100">
                        <a:noFill/>
                        <a:miter/>
                      </a:ln>
                    </p:spPr>
                  </p:pic>
                </p:oleObj>
              </mc:Fallback>
            </mc:AlternateContent>
          </a:graphicData>
        </a:graphic>
      </p:graphicFrame>
      <p:sp>
        <p:nvSpPr>
          <p:cNvPr id="15" name="文本框 14"/>
          <p:cNvSpPr txBox="1"/>
          <p:nvPr/>
        </p:nvSpPr>
        <p:spPr>
          <a:xfrm>
            <a:off x="459946" y="104707"/>
            <a:ext cx="1885689" cy="338554"/>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rPr>
              <a:t>一、</a:t>
            </a:r>
            <a:r>
              <a:rPr lang="zh-CN" altLang="en-US" sz="1600" b="1" dirty="0">
                <a:solidFill>
                  <a:srgbClr val="000066"/>
                </a:solidFill>
                <a:latin typeface="微软雅黑" panose="020B0503020204020204" pitchFamily="34" charset="-122"/>
                <a:ea typeface="微软雅黑" panose="020B0503020204020204" pitchFamily="34" charset="-122"/>
                <a:sym typeface="+mn-ea"/>
              </a:rPr>
              <a:t>理解</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391255" y="183822"/>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正交表示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2D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buClrTx/>
              <a:buSzTx/>
              <a:buNone/>
            </a:pPr>
            <a:r>
              <a:rPr lang="zh-CN" altLang="en-US"/>
              <a:t>由例</a:t>
            </a:r>
            <a:r>
              <a:rPr lang="en-US" altLang="zh-CN"/>
              <a:t>5.4</a:t>
            </a:r>
            <a:r>
              <a:rPr lang="zh-CN" altLang="en-US"/>
              <a:t>，</a:t>
            </a:r>
            <a:r>
              <a:rPr lang="en-US" altLang="zh-CN"/>
              <a:t>N=4</a:t>
            </a:r>
            <a:r>
              <a:rPr lang="zh-CN" altLang="en-US"/>
              <a:t>，</a:t>
            </a:r>
            <a:r>
              <a:rPr lang="en-US" altLang="zh-CN"/>
              <a:t>1</a:t>
            </a:r>
            <a:r>
              <a:rPr lang="zh-CN" altLang="en-US"/>
              <a:t>维傅里叶矩阵</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规范的傅里叶变换</a:t>
            </a:r>
            <a:r>
              <a:rPr lang="en-US" altLang="zh-CN"/>
              <a:t>              </a:t>
            </a:r>
            <a:r>
              <a:rPr lang="zh-CN" altLang="en-US"/>
              <a:t>。右乘</a:t>
            </a:r>
            <a:r>
              <a:rPr lang="en-US" altLang="zh-CN"/>
              <a:t>U</a:t>
            </a:r>
            <a:r>
              <a:rPr lang="zh-CN" altLang="en-US"/>
              <a:t>，可得</a:t>
            </a:r>
            <a:endParaRPr lang="zh-CN" altLang="en-US"/>
          </a:p>
          <a:p>
            <a:pPr indent="457200" fontAlgn="auto">
              <a:buClrTx/>
              <a:buSzTx/>
              <a:buNone/>
            </a:pP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717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43"/>
          <p:cNvGraphicFramePr>
            <a:graphicFrameLocks noChangeAspect="1"/>
          </p:cNvGraphicFramePr>
          <p:nvPr/>
        </p:nvGraphicFramePr>
        <p:xfrm>
          <a:off x="2783205" y="1575753"/>
          <a:ext cx="1291590" cy="772795"/>
        </p:xfrm>
        <a:graphic>
          <a:graphicData uri="http://schemas.openxmlformats.org/presentationml/2006/ole">
            <mc:AlternateContent xmlns:mc="http://schemas.openxmlformats.org/markup-compatibility/2006">
              <mc:Choice xmlns:v="urn:schemas-microsoft-com:vml" Requires="v">
                <p:oleObj spid="_x0000_s47174" name="" r:id="rId3" imgW="1294765" imgH="774065" progId="Equation.DSMT4">
                  <p:embed/>
                </p:oleObj>
              </mc:Choice>
              <mc:Fallback>
                <p:oleObj name="" r:id="rId3" imgW="1294765" imgH="774065" progId="Equation.DSMT4">
                  <p:embed/>
                  <p:pic>
                    <p:nvPicPr>
                      <p:cNvPr id="0" name="图片 7"/>
                      <p:cNvPicPr/>
                      <p:nvPr/>
                    </p:nvPicPr>
                    <p:blipFill>
                      <a:blip r:embed="rId4"/>
                      <a:stretch>
                        <a:fillRect/>
                      </a:stretch>
                    </p:blipFill>
                    <p:spPr>
                      <a:xfrm>
                        <a:off x="2783205" y="1575753"/>
                        <a:ext cx="1291590" cy="772795"/>
                      </a:xfrm>
                      <a:prstGeom prst="rect">
                        <a:avLst/>
                      </a:prstGeom>
                      <a:noFill/>
                      <a:ln w="38100">
                        <a:noFill/>
                        <a:miter/>
                      </a:ln>
                    </p:spPr>
                  </p:pic>
                </p:oleObj>
              </mc:Fallback>
            </mc:AlternateContent>
          </a:graphicData>
        </a:graphic>
      </p:graphicFrame>
      <p:graphicFrame>
        <p:nvGraphicFramePr>
          <p:cNvPr id="10" name="对象 -2147481542"/>
          <p:cNvGraphicFramePr>
            <a:graphicFrameLocks noChangeAspect="1"/>
          </p:cNvGraphicFramePr>
          <p:nvPr/>
        </p:nvGraphicFramePr>
        <p:xfrm>
          <a:off x="2886075" y="2502535"/>
          <a:ext cx="577837" cy="396000"/>
        </p:xfrm>
        <a:graphic>
          <a:graphicData uri="http://schemas.openxmlformats.org/presentationml/2006/ole">
            <mc:AlternateContent xmlns:mc="http://schemas.openxmlformats.org/markup-compatibility/2006">
              <mc:Choice xmlns:v="urn:schemas-microsoft-com:vml" Requires="v">
                <p:oleObj spid="_x0000_s47175" name="" r:id="rId5" imgW="558800" imgH="368300" progId="Equation.DSMT4">
                  <p:embed/>
                </p:oleObj>
              </mc:Choice>
              <mc:Fallback>
                <p:oleObj name="" r:id="rId5" imgW="558800" imgH="368300" progId="Equation.DSMT4">
                  <p:embed/>
                  <p:pic>
                    <p:nvPicPr>
                      <p:cNvPr id="0" name="图片 8"/>
                      <p:cNvPicPr/>
                      <p:nvPr/>
                    </p:nvPicPr>
                    <p:blipFill>
                      <a:blip r:embed="rId6"/>
                      <a:stretch>
                        <a:fillRect/>
                      </a:stretch>
                    </p:blipFill>
                    <p:spPr>
                      <a:xfrm>
                        <a:off x="2886075" y="2502535"/>
                        <a:ext cx="577837" cy="396000"/>
                      </a:xfrm>
                      <a:prstGeom prst="rect">
                        <a:avLst/>
                      </a:prstGeom>
                      <a:noFill/>
                      <a:ln w="38100">
                        <a:noFill/>
                        <a:miter/>
                      </a:ln>
                    </p:spPr>
                  </p:pic>
                </p:oleObj>
              </mc:Fallback>
            </mc:AlternateContent>
          </a:graphicData>
        </a:graphic>
      </p:graphicFrame>
      <p:graphicFrame>
        <p:nvGraphicFramePr>
          <p:cNvPr id="12" name="对象 -2147481540"/>
          <p:cNvGraphicFramePr>
            <a:graphicFrameLocks noChangeAspect="1"/>
          </p:cNvGraphicFramePr>
          <p:nvPr/>
        </p:nvGraphicFramePr>
        <p:xfrm>
          <a:off x="1058545" y="3052128"/>
          <a:ext cx="4627405" cy="864000"/>
        </p:xfrm>
        <a:graphic>
          <a:graphicData uri="http://schemas.openxmlformats.org/presentationml/2006/ole">
            <mc:AlternateContent xmlns:mc="http://schemas.openxmlformats.org/markup-compatibility/2006">
              <mc:Choice xmlns:v="urn:schemas-microsoft-com:vml" Requires="v">
                <p:oleObj spid="_x0000_s47176" name="" r:id="rId7" imgW="4140200" imgH="774700" progId="Equation.DSMT4">
                  <p:embed/>
                </p:oleObj>
              </mc:Choice>
              <mc:Fallback>
                <p:oleObj name="" r:id="rId7" imgW="4140200" imgH="774700" progId="Equation.DSMT4">
                  <p:embed/>
                  <p:pic>
                    <p:nvPicPr>
                      <p:cNvPr id="0" name="图片 9"/>
                      <p:cNvPicPr/>
                      <p:nvPr/>
                    </p:nvPicPr>
                    <p:blipFill>
                      <a:blip r:embed="rId8"/>
                      <a:stretch>
                        <a:fillRect/>
                      </a:stretch>
                    </p:blipFill>
                    <p:spPr>
                      <a:xfrm>
                        <a:off x="1058545" y="3052128"/>
                        <a:ext cx="4627405" cy="864000"/>
                      </a:xfrm>
                      <a:prstGeom prst="rect">
                        <a:avLst/>
                      </a:prstGeom>
                      <a:noFill/>
                      <a:ln w="38100">
                        <a:noFill/>
                        <a:miter/>
                      </a:ln>
                    </p:spPr>
                  </p:pic>
                </p:oleObj>
              </mc:Fallback>
            </mc:AlternateContent>
          </a:graphicData>
        </a:graphic>
      </p:graphicFrame>
      <p:sp>
        <p:nvSpPr>
          <p:cNvPr id="11" name="文本框 10"/>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算例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sym typeface="+mn-ea"/>
              </a:rPr>
              <a:t>2D</a:t>
            </a:r>
            <a:r>
              <a:rPr lang="zh-CN" altLang="en-US"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22680"/>
            <a:ext cx="5944235" cy="3663950"/>
          </a:xfrm>
          <a:prstGeom prst="rect">
            <a:avLst/>
          </a:prstGeom>
          <a:noFill/>
        </p:spPr>
        <p:txBody>
          <a:bodyPr wrap="square" rtlCol="0">
            <a:noAutofit/>
          </a:bodyPr>
          <a:lstStyle/>
          <a:p>
            <a:pPr indent="457200" fontAlgn="auto">
              <a:buClrTx/>
              <a:buSzTx/>
              <a:buNone/>
            </a:pPr>
            <a:r>
              <a:rPr lang="zh-CN" altLang="en-US"/>
              <a:t>左乘</a:t>
            </a:r>
            <a:r>
              <a:rPr lang="en-US" altLang="zh-CN"/>
              <a:t>U</a:t>
            </a:r>
            <a:endParaRPr lang="en-US" altLang="zh-CN"/>
          </a:p>
          <a:p>
            <a:pPr indent="457200" fontAlgn="auto">
              <a:buClrTx/>
              <a:buSzTx/>
              <a:buNone/>
            </a:pP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816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38"/>
          <p:cNvGraphicFramePr>
            <a:graphicFrameLocks noChangeAspect="1"/>
          </p:cNvGraphicFramePr>
          <p:nvPr/>
        </p:nvGraphicFramePr>
        <p:xfrm>
          <a:off x="1131253" y="1952308"/>
          <a:ext cx="4806027" cy="1296000"/>
        </p:xfrm>
        <a:graphic>
          <a:graphicData uri="http://schemas.openxmlformats.org/presentationml/2006/ole">
            <mc:AlternateContent xmlns:mc="http://schemas.openxmlformats.org/markup-compatibility/2006">
              <mc:Choice xmlns:v="urn:schemas-microsoft-com:vml" Requires="v">
                <p:oleObj spid="_x0000_s48164" name="" r:id="rId3" imgW="5422900" imgH="1231900" progId="Equation.DSMT4">
                  <p:embed/>
                </p:oleObj>
              </mc:Choice>
              <mc:Fallback>
                <p:oleObj name="" r:id="rId3" imgW="5422900" imgH="1231900" progId="Equation.DSMT4">
                  <p:embed/>
                  <p:pic>
                    <p:nvPicPr>
                      <p:cNvPr id="0" name="图片 3075"/>
                      <p:cNvPicPr/>
                      <p:nvPr/>
                    </p:nvPicPr>
                    <p:blipFill>
                      <a:blip r:embed="rId4"/>
                      <a:stretch>
                        <a:fillRect/>
                      </a:stretch>
                    </p:blipFill>
                    <p:spPr>
                      <a:xfrm>
                        <a:off x="1131253" y="1952308"/>
                        <a:ext cx="4806027" cy="1296000"/>
                      </a:xfrm>
                      <a:prstGeom prst="rect">
                        <a:avLst/>
                      </a:prstGeom>
                      <a:noFill/>
                      <a:ln w="38100">
                        <a:noFill/>
                        <a:miter/>
                      </a:ln>
                    </p:spPr>
                  </p:pic>
                </p:oleObj>
              </mc:Fallback>
            </mc:AlternateContent>
          </a:graphicData>
        </a:graphic>
      </p:graphicFrame>
      <p:sp>
        <p:nvSpPr>
          <p:cNvPr id="9" name="文本框 8"/>
          <p:cNvSpPr txBox="1"/>
          <p:nvPr/>
        </p:nvSpPr>
        <p:spPr>
          <a:xfrm>
            <a:off x="5300075" y="175312"/>
            <a:ext cx="1254125"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算例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342994" y="168519"/>
            <a:ext cx="1254125" cy="369332"/>
          </a:xfrm>
          <a:prstGeom prst="rect">
            <a:avLst/>
          </a:prstGeom>
          <a:noFill/>
        </p:spPr>
        <p:txBody>
          <a:bodyPr wrap="square" rtlCol="0">
            <a:spAutoFit/>
          </a:bodyPr>
          <a:lstStyle/>
          <a:p>
            <a:pPr algn="ctr">
              <a:buClrTx/>
              <a:buSzTx/>
              <a:buFontTx/>
            </a:pPr>
            <a:r>
              <a:rPr lang="en-US" altLang="zh-CN" b="1" dirty="0" smtClean="0">
                <a:solidFill>
                  <a:schemeClr val="bg1"/>
                </a:solidFill>
                <a:latin typeface="微软雅黑" panose="020B0503020204020204" pitchFamily="34" charset="-122"/>
                <a:ea typeface="微软雅黑" panose="020B0503020204020204" pitchFamily="34" charset="-122"/>
                <a:sym typeface="+mn-ea"/>
              </a:rPr>
              <a:t>FFT</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快速傅里叶变换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r>
                  <a:rPr lang="en-US" altLang="zh-CN"/>
                  <a:t>                                                                                         </a:t>
                </a:r>
                <a:r>
                  <a:rPr lang="zh-CN" altLang="en-US"/>
                  <a:t>（</a:t>
                </a:r>
                <a:r>
                  <a:rPr lang="en-US" altLang="zh-CN"/>
                  <a:t>5.47</a:t>
                </a:r>
                <a:r>
                  <a:rPr lang="zh-CN" altLang="en-US"/>
                  <a:t>）</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由式（</a:t>
                </a:r>
                <a:r>
                  <a:rPr lang="en-US" altLang="zh-CN"/>
                  <a:t>5.47</a:t>
                </a:r>
                <a:r>
                  <a:rPr lang="zh-CN" altLang="en-US"/>
                  <a:t>）可以看出，计算</a:t>
                </a:r>
                <a:r>
                  <a:rPr lang="en-US" altLang="zh-CN"/>
                  <a:t>1D-DFT</a:t>
                </a:r>
                <a:r>
                  <a:rPr lang="zh-CN" altLang="en-US"/>
                  <a:t>时，对每一个</a:t>
                </a:r>
                <a:r>
                  <a:rPr lang="en-US" altLang="zh-CN"/>
                  <a:t>k</a:t>
                </a:r>
                <a:r>
                  <a:rPr lang="zh-CN" altLang="en-US"/>
                  <a:t>（频率索引）值需要做</a:t>
                </a:r>
                <a:r>
                  <a:rPr lang="en-US" altLang="zh-CN"/>
                  <a:t>N</a:t>
                </a:r>
                <a:r>
                  <a:rPr lang="zh-CN" altLang="en-US"/>
                  <a:t>次复数乘法和</a:t>
                </a:r>
                <a:r>
                  <a:rPr lang="en-US" altLang="zh-CN"/>
                  <a:t>N-1</a:t>
                </a:r>
                <a:r>
                  <a:rPr lang="zh-CN" altLang="en-US"/>
                  <a:t>次复数加法。那么对</a:t>
                </a:r>
                <a:r>
                  <a:rPr lang="en-US" altLang="zh-CN"/>
                  <a:t>N</a:t>
                </a:r>
                <a:r>
                  <a:rPr lang="zh-CN" altLang="en-US"/>
                  <a:t>个</a:t>
                </a:r>
                <a:r>
                  <a:rPr lang="en-US" altLang="zh-CN"/>
                  <a:t>k</a:t>
                </a:r>
                <a:r>
                  <a:rPr lang="zh-CN" altLang="en-US"/>
                  <a:t>值，全部</a:t>
                </a:r>
                <a:r>
                  <a:rPr lang="en-US" altLang="zh-CN"/>
                  <a:t>DFT</a:t>
                </a:r>
                <a:r>
                  <a:rPr lang="zh-CN" altLang="en-US"/>
                  <a:t>运算需要进行</a:t>
                </a:r>
                <a:r>
                  <a:rPr lang="en-US" altLang="zh-CN">
                    <a:latin typeface="Arial" panose="020B0604020202020204" pitchFamily="34" charset="0"/>
                  </a:rPr>
                  <a:t>N×N=</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𝑁</m:t>
                        </m:r>
                      </m:e>
                      <m:sup>
                        <m:r>
                          <a:rPr lang="en-US" altLang="zh-CN" i="1">
                            <a:latin typeface="Cambria Math" panose="02040503050406030204" pitchFamily="18" charset="0"/>
                            <a:ea typeface="MS Mincho" charset="0"/>
                            <a:cs typeface="Cambria Math" panose="02040503050406030204" pitchFamily="18" charset="0"/>
                          </a:rPr>
                          <m:t>2</m:t>
                        </m:r>
                      </m:sup>
                    </m:sSup>
                  </m:oMath>
                </a14:m>
                <a:r>
                  <a:rPr lang="zh-CN" altLang="en-US"/>
                  <a:t>次复数乘法和</a:t>
                </a:r>
                <a:r>
                  <a:rPr lang="en-US" altLang="zh-CN"/>
                  <a:t>                        </a:t>
                </a:r>
                <a:r>
                  <a:rPr lang="zh-CN" altLang="en-US"/>
                  <a:t>（当</a:t>
                </a:r>
                <a:r>
                  <a:rPr lang="en-US" altLang="zh-CN"/>
                  <a:t>N</a:t>
                </a:r>
                <a:r>
                  <a:rPr lang="zh-CN" altLang="en-US"/>
                  <a:t>很大时）次复数加法。显然，当</a:t>
                </a:r>
                <a:r>
                  <a:rPr lang="en-US" altLang="zh-CN"/>
                  <a:t>N</a:t>
                </a:r>
                <a:r>
                  <a:rPr lang="zh-CN" altLang="en-US"/>
                  <a:t>很大时，</a:t>
                </a:r>
                <a:r>
                  <a:rPr lang="en-US" altLang="zh-CN"/>
                  <a:t>1D-DFT</a:t>
                </a:r>
                <a:r>
                  <a:rPr lang="zh-CN" altLang="en-US"/>
                  <a:t>的计算复杂度为</a:t>
                </a:r>
                <a:r>
                  <a:rPr lang="en-US" altLang="zh-CN"/>
                  <a:t>          </a:t>
                </a:r>
                <a:r>
                  <a:rPr lang="zh-CN" altLang="en-US"/>
                  <a:t>。</a:t>
                </a:r>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63950"/>
              </a:xfrm>
              <a:prstGeom prst="rect">
                <a:avLst/>
              </a:prstGeom>
              <a:blipFill rotWithShape="1">
                <a:blip r:embed="rId1"/>
                <a:stretch>
                  <a:fillRect r="-171"/>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9221"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56"/>
          <p:cNvGraphicFramePr>
            <a:graphicFrameLocks noChangeAspect="1"/>
          </p:cNvGraphicFramePr>
          <p:nvPr/>
        </p:nvGraphicFramePr>
        <p:xfrm>
          <a:off x="1305243" y="1207135"/>
          <a:ext cx="4295678" cy="936000"/>
        </p:xfrm>
        <a:graphic>
          <a:graphicData uri="http://schemas.openxmlformats.org/presentationml/2006/ole">
            <mc:AlternateContent xmlns:mc="http://schemas.openxmlformats.org/markup-compatibility/2006">
              <mc:Choice xmlns:v="urn:schemas-microsoft-com:vml" Requires="v">
                <p:oleObj spid="_x0000_s49222" name="" r:id="rId4" imgW="3670300" imgH="800100" progId="Equation.DSMT4">
                  <p:embed/>
                </p:oleObj>
              </mc:Choice>
              <mc:Fallback>
                <p:oleObj name="" r:id="rId4" imgW="3670300" imgH="800100" progId="Equation.DSMT4">
                  <p:embed/>
                  <p:pic>
                    <p:nvPicPr>
                      <p:cNvPr id="0" name="图片 7"/>
                      <p:cNvPicPr/>
                      <p:nvPr/>
                    </p:nvPicPr>
                    <p:blipFill>
                      <a:blip r:embed="rId5"/>
                      <a:stretch>
                        <a:fillRect/>
                      </a:stretch>
                    </p:blipFill>
                    <p:spPr>
                      <a:xfrm>
                        <a:off x="1305243" y="1207135"/>
                        <a:ext cx="4295678" cy="936000"/>
                      </a:xfrm>
                      <a:prstGeom prst="rect">
                        <a:avLst/>
                      </a:prstGeom>
                      <a:noFill/>
                      <a:ln w="38100">
                        <a:noFill/>
                        <a:miter/>
                      </a:ln>
                    </p:spPr>
                  </p:pic>
                </p:oleObj>
              </mc:Fallback>
            </mc:AlternateContent>
          </a:graphicData>
        </a:graphic>
      </p:graphicFrame>
      <p:graphicFrame>
        <p:nvGraphicFramePr>
          <p:cNvPr id="10" name="对象 -2147481531"/>
          <p:cNvGraphicFramePr>
            <a:graphicFrameLocks noChangeAspect="1"/>
          </p:cNvGraphicFramePr>
          <p:nvPr/>
        </p:nvGraphicFramePr>
        <p:xfrm>
          <a:off x="804863" y="3074353"/>
          <a:ext cx="1265565" cy="288000"/>
        </p:xfrm>
        <a:graphic>
          <a:graphicData uri="http://schemas.openxmlformats.org/presentationml/2006/ole">
            <mc:AlternateContent xmlns:mc="http://schemas.openxmlformats.org/markup-compatibility/2006">
              <mc:Choice xmlns:v="urn:schemas-microsoft-com:vml" Requires="v">
                <p:oleObj spid="_x0000_s49223" name="" r:id="rId6" imgW="888365" imgH="215900" progId="Equation.DSMT4">
                  <p:embed/>
                </p:oleObj>
              </mc:Choice>
              <mc:Fallback>
                <p:oleObj name="" r:id="rId6" imgW="888365" imgH="215900" progId="Equation.DSMT4">
                  <p:embed/>
                  <p:pic>
                    <p:nvPicPr>
                      <p:cNvPr id="0" name="图片 8"/>
                      <p:cNvPicPr/>
                      <p:nvPr/>
                    </p:nvPicPr>
                    <p:blipFill>
                      <a:blip r:embed="rId7"/>
                      <a:stretch>
                        <a:fillRect/>
                      </a:stretch>
                    </p:blipFill>
                    <p:spPr>
                      <a:xfrm>
                        <a:off x="804863" y="3074353"/>
                        <a:ext cx="1265565" cy="288000"/>
                      </a:xfrm>
                      <a:prstGeom prst="rect">
                        <a:avLst/>
                      </a:prstGeom>
                      <a:noFill/>
                      <a:ln w="38100">
                        <a:noFill/>
                        <a:miter/>
                      </a:ln>
                    </p:spPr>
                  </p:pic>
                </p:oleObj>
              </mc:Fallback>
            </mc:AlternateContent>
          </a:graphicData>
        </a:graphic>
      </p:graphicFrame>
      <p:graphicFrame>
        <p:nvGraphicFramePr>
          <p:cNvPr id="12" name="对象 -2147481528"/>
          <p:cNvGraphicFramePr>
            <a:graphicFrameLocks noChangeAspect="1"/>
          </p:cNvGraphicFramePr>
          <p:nvPr/>
        </p:nvGraphicFramePr>
        <p:xfrm>
          <a:off x="3539490" y="3362325"/>
          <a:ext cx="500607" cy="288000"/>
        </p:xfrm>
        <a:graphic>
          <a:graphicData uri="http://schemas.openxmlformats.org/presentationml/2006/ole">
            <mc:AlternateContent xmlns:mc="http://schemas.openxmlformats.org/markup-compatibility/2006">
              <mc:Choice xmlns:v="urn:schemas-microsoft-com:vml" Requires="v">
                <p:oleObj spid="_x0000_s49224" name="" r:id="rId8" imgW="419100" imgH="241300" progId="Equation.DSMT4">
                  <p:embed/>
                </p:oleObj>
              </mc:Choice>
              <mc:Fallback>
                <p:oleObj name="" r:id="rId8" imgW="419100" imgH="241300" progId="Equation.DSMT4">
                  <p:embed/>
                  <p:pic>
                    <p:nvPicPr>
                      <p:cNvPr id="0" name="图片 9"/>
                      <p:cNvPicPr/>
                      <p:nvPr/>
                    </p:nvPicPr>
                    <p:blipFill>
                      <a:blip r:embed="rId9"/>
                      <a:stretch>
                        <a:fillRect/>
                      </a:stretch>
                    </p:blipFill>
                    <p:spPr>
                      <a:xfrm>
                        <a:off x="3539490" y="3362325"/>
                        <a:ext cx="500607" cy="288000"/>
                      </a:xfrm>
                      <a:prstGeom prst="rect">
                        <a:avLst/>
                      </a:prstGeom>
                      <a:noFill/>
                      <a:ln w="38100">
                        <a:noFill/>
                        <a:miter/>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快速傅里叶变换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对于一幅</a:t>
                </a:r>
                <a14:m>
                  <m:oMath xmlns:m="http://schemas.openxmlformats.org/officeDocument/2006/math">
                    <m:r>
                      <a:rPr lang="en-US" altLang="zh-CN" i="1">
                        <a:latin typeface="Cambria Math" panose="02040503050406030204" pitchFamily="18" charset="0"/>
                        <a:cs typeface="Cambria Math" panose="02040503050406030204" pitchFamily="18" charset="0"/>
                      </a:rPr>
                      <m:t>𝑀</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𝑁</m:t>
                    </m:r>
                  </m:oMath>
                </a14:m>
                <a:r>
                  <a:rPr lang="zh-CN" altLang="en-US"/>
                  <a:t>大小的图像，当</a:t>
                </a:r>
                <a14:m>
                  <m:oMath xmlns:m="http://schemas.openxmlformats.org/officeDocument/2006/math">
                    <m:r>
                      <a:rPr lang="en-US" altLang="zh-CN" i="1">
                        <a:latin typeface="Cambria Math" panose="02040503050406030204" pitchFamily="18" charset="0"/>
                        <a:cs typeface="Cambria Math" panose="02040503050406030204" pitchFamily="18" charset="0"/>
                      </a:rPr>
                      <m:t>𝑀</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𝑁</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1024</m:t>
                    </m:r>
                  </m:oMath>
                </a14:m>
                <a:r>
                  <a:rPr lang="zh-CN" altLang="en-US"/>
                  <a:t>时，一次</a:t>
                </a:r>
                <a:r>
                  <a:rPr lang="en-US" altLang="zh-CN"/>
                  <a:t>DFT</a:t>
                </a:r>
                <a:r>
                  <a:rPr lang="zh-CN" altLang="en-US"/>
                  <a:t>就需要上万亿次的乘法和加法。</a:t>
                </a:r>
                <a:endParaRPr lang="zh-CN" altLang="en-US"/>
              </a:p>
              <a:p>
                <a:pPr indent="457200" fontAlgn="auto">
                  <a:buClrTx/>
                  <a:buSzTx/>
                  <a:buNone/>
                </a:pPr>
                <a:r>
                  <a:rPr lang="en-US" altLang="zh-CN"/>
                  <a:t>1965</a:t>
                </a:r>
                <a:r>
                  <a:rPr lang="zh-CN" altLang="en-US"/>
                  <a:t>年，</a:t>
                </a:r>
                <a:r>
                  <a:rPr lang="en-US" altLang="zh-CN"/>
                  <a:t> Cooly</a:t>
                </a:r>
                <a:r>
                  <a:rPr lang="zh-CN" altLang="en-US"/>
                  <a:t>和</a:t>
                </a:r>
                <a:r>
                  <a:rPr lang="en-US" altLang="zh-CN"/>
                  <a:t>Tukey</a:t>
                </a:r>
                <a:r>
                  <a:rPr lang="zh-CN" altLang="en-US"/>
                  <a:t>首次提出了一种快速傅里叶变换（</a:t>
                </a:r>
                <a:r>
                  <a:rPr lang="en-US" altLang="zh-CN"/>
                  <a:t>Fast Fourier Transform, FFT</a:t>
                </a:r>
                <a:r>
                  <a:rPr lang="zh-CN" altLang="en-US"/>
                  <a:t>）算法，其复数乘法和复数加法的次数仅为</a:t>
                </a:r>
                <a:r>
                  <a:rPr lang="en-US" altLang="zh-CN"/>
                  <a:t>                        </a:t>
                </a:r>
                <a:r>
                  <a:rPr lang="zh-CN" altLang="en-US"/>
                  <a:t>，在</a:t>
                </a:r>
                <a:r>
                  <a:rPr lang="en-US" altLang="zh-CN"/>
                  <a:t>N</a:t>
                </a:r>
                <a:r>
                  <a:rPr lang="zh-CN" altLang="en-US"/>
                  <a:t>很大时，计算量的节省是显著的，对于</a:t>
                </a:r>
                <a14:m>
                  <m:oMath xmlns:m="http://schemas.openxmlformats.org/officeDocument/2006/math">
                    <m:r>
                      <a:rPr lang="en-US" altLang="zh-CN" i="1">
                        <a:latin typeface="Cambria Math" panose="02040503050406030204" pitchFamily="18" charset="0"/>
                        <a:cs typeface="Cambria Math" panose="02040503050406030204" pitchFamily="18" charset="0"/>
                      </a:rPr>
                      <m:t>1024</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1024</m:t>
                    </m:r>
                  </m:oMath>
                </a14:m>
                <a:r>
                  <a:rPr lang="zh-CN" altLang="en-US"/>
                  <a:t>的图像，普通计算机即可胜任。</a:t>
                </a:r>
                <a:endParaRPr lang="zh-CN" altLang="en-US"/>
              </a:p>
              <a:p>
                <a:pPr indent="457200" fontAlgn="auto">
                  <a:buClrTx/>
                  <a:buSzTx/>
                  <a:buNone/>
                </a:pPr>
                <a:r>
                  <a:rPr lang="en-US" altLang="zh-CN"/>
                  <a:t>                                                                                   </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6395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0211"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25"/>
          <p:cNvGraphicFramePr>
            <a:graphicFrameLocks noChangeAspect="1"/>
          </p:cNvGraphicFramePr>
          <p:nvPr/>
        </p:nvGraphicFramePr>
        <p:xfrm>
          <a:off x="2215198" y="2247583"/>
          <a:ext cx="1147798" cy="324000"/>
        </p:xfrm>
        <a:graphic>
          <a:graphicData uri="http://schemas.openxmlformats.org/presentationml/2006/ole">
            <mc:AlternateContent xmlns:mc="http://schemas.openxmlformats.org/markup-compatibility/2006">
              <mc:Choice xmlns:v="urn:schemas-microsoft-com:vml" Requires="v">
                <p:oleObj spid="_x0000_s50212" name="" r:id="rId4" imgW="711200" imgH="215900" progId="Equation.DSMT4">
                  <p:embed/>
                </p:oleObj>
              </mc:Choice>
              <mc:Fallback>
                <p:oleObj name="" r:id="rId4" imgW="711200" imgH="215900" progId="Equation.DSMT4">
                  <p:embed/>
                  <p:pic>
                    <p:nvPicPr>
                      <p:cNvPr id="0" name="图片 3075"/>
                      <p:cNvPicPr/>
                      <p:nvPr/>
                    </p:nvPicPr>
                    <p:blipFill>
                      <a:blip r:embed="rId5"/>
                      <a:stretch>
                        <a:fillRect/>
                      </a:stretch>
                    </p:blipFill>
                    <p:spPr>
                      <a:xfrm>
                        <a:off x="2215198" y="2247583"/>
                        <a:ext cx="1147798" cy="324000"/>
                      </a:xfrm>
                      <a:prstGeom prst="rect">
                        <a:avLst/>
                      </a:prstGeom>
                      <a:noFill/>
                      <a:ln w="38100">
                        <a:noFill/>
                        <a:miter/>
                      </a:ln>
                    </p:spPr>
                  </p:pic>
                </p:oleObj>
              </mc:Fallback>
            </mc:AlternateContent>
          </a:graphicData>
        </a:graphic>
      </p:graphicFrame>
      <p:sp>
        <p:nvSpPr>
          <p:cNvPr id="9" name="文本框 8"/>
          <p:cNvSpPr txBox="1"/>
          <p:nvPr/>
        </p:nvSpPr>
        <p:spPr>
          <a:xfrm>
            <a:off x="5342994" y="168519"/>
            <a:ext cx="1254125" cy="369332"/>
          </a:xfrm>
          <a:prstGeom prst="rect">
            <a:avLst/>
          </a:prstGeom>
          <a:noFill/>
        </p:spPr>
        <p:txBody>
          <a:bodyPr wrap="square" rtlCol="0">
            <a:spAutoFit/>
          </a:bodyPr>
          <a:lstStyle/>
          <a:p>
            <a:pPr algn="ctr">
              <a:buClrTx/>
              <a:buSzTx/>
              <a:buFontTx/>
            </a:pPr>
            <a:r>
              <a:rPr lang="en-US" altLang="zh-CN" b="1" dirty="0" smtClean="0">
                <a:solidFill>
                  <a:schemeClr val="bg1"/>
                </a:solidFill>
                <a:latin typeface="微软雅黑" panose="020B0503020204020204" pitchFamily="34" charset="-122"/>
                <a:ea typeface="微软雅黑" panose="020B0503020204020204" pitchFamily="34" charset="-122"/>
                <a:sym typeface="+mn-ea"/>
              </a:rPr>
              <a:t>FFT</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快速傅里叶变换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en-US" altLang="zh-CN"/>
              <a:t>FFT</a:t>
            </a:r>
            <a:r>
              <a:rPr lang="zh-CN" altLang="en-US"/>
              <a:t>算法可以分为按照时间抽取和频率抽取两大类算法。</a:t>
            </a:r>
            <a:r>
              <a:rPr lang="en-US" altLang="zh-CN"/>
              <a:t>Cooly-Tukey</a:t>
            </a:r>
            <a:r>
              <a:rPr lang="zh-CN" altLang="en-US"/>
              <a:t>算法属于前者，而后者是前者的改进形式。本节只介绍按照时间抽取，且假设</a:t>
            </a:r>
            <a:r>
              <a:rPr lang="en-US" altLang="zh-CN"/>
              <a:t>              </a:t>
            </a:r>
            <a:r>
              <a:rPr lang="zh-CN" altLang="en-US"/>
              <a:t>，</a:t>
            </a:r>
            <a:r>
              <a:rPr lang="en-US" altLang="zh-CN"/>
              <a:t>K</a:t>
            </a:r>
            <a:r>
              <a:rPr lang="zh-CN" altLang="en-US"/>
              <a:t>为正整数的</a:t>
            </a:r>
            <a:r>
              <a:rPr lang="en-US" altLang="zh-CN"/>
              <a:t>FFT</a:t>
            </a:r>
            <a:r>
              <a:rPr lang="zh-CN" altLang="en-US"/>
              <a:t>算法。考虑下述离散傅里叶变换</a:t>
            </a:r>
            <a:endParaRPr lang="zh-CN" altLang="en-US"/>
          </a:p>
          <a:p>
            <a:pPr indent="457200" fontAlgn="auto">
              <a:buClrTx/>
              <a:buSzTx/>
              <a:buNone/>
            </a:pPr>
            <a:r>
              <a:rPr lang="en-US" altLang="zh-CN"/>
              <a:t>                                                                                   </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考虑将奇数项（</a:t>
            </a:r>
            <a:r>
              <a:rPr lang="en-US" altLang="zh-CN"/>
              <a:t>odd</a:t>
            </a:r>
            <a:r>
              <a:rPr lang="zh-CN" altLang="en-US"/>
              <a:t>）和偶数项（</a:t>
            </a:r>
            <a:r>
              <a:rPr lang="en-US" altLang="zh-CN"/>
              <a:t>even</a:t>
            </a:r>
            <a:r>
              <a:rPr lang="zh-CN" altLang="en-US"/>
              <a:t>）分开计算</a:t>
            </a: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130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22"/>
          <p:cNvGraphicFramePr>
            <a:graphicFrameLocks noChangeAspect="1"/>
          </p:cNvGraphicFramePr>
          <p:nvPr/>
        </p:nvGraphicFramePr>
        <p:xfrm>
          <a:off x="4008120" y="1695450"/>
          <a:ext cx="708267" cy="288000"/>
        </p:xfrm>
        <a:graphic>
          <a:graphicData uri="http://schemas.openxmlformats.org/presentationml/2006/ole">
            <mc:AlternateContent xmlns:mc="http://schemas.openxmlformats.org/markup-compatibility/2006">
              <mc:Choice xmlns:v="urn:schemas-microsoft-com:vml" Requires="v">
                <p:oleObj spid="_x0000_s51304" name="" r:id="rId3" imgW="419100" imgH="177800" progId="Equation.DSMT4">
                  <p:embed/>
                </p:oleObj>
              </mc:Choice>
              <mc:Fallback>
                <p:oleObj name="" r:id="rId3" imgW="419100" imgH="177800" progId="Equation.DSMT4">
                  <p:embed/>
                  <p:pic>
                    <p:nvPicPr>
                      <p:cNvPr id="0" name="图片 7"/>
                      <p:cNvPicPr/>
                      <p:nvPr/>
                    </p:nvPicPr>
                    <p:blipFill>
                      <a:blip r:embed="rId4"/>
                      <a:stretch>
                        <a:fillRect/>
                      </a:stretch>
                    </p:blipFill>
                    <p:spPr>
                      <a:xfrm>
                        <a:off x="4008120" y="1695450"/>
                        <a:ext cx="708267" cy="288000"/>
                      </a:xfrm>
                      <a:prstGeom prst="rect">
                        <a:avLst/>
                      </a:prstGeom>
                      <a:noFill/>
                      <a:ln w="38100">
                        <a:noFill/>
                        <a:miter/>
                      </a:ln>
                    </p:spPr>
                  </p:pic>
                </p:oleObj>
              </mc:Fallback>
            </mc:AlternateContent>
          </a:graphicData>
        </a:graphic>
      </p:graphicFrame>
      <p:graphicFrame>
        <p:nvGraphicFramePr>
          <p:cNvPr id="10" name="对象 -2147481520"/>
          <p:cNvGraphicFramePr>
            <a:graphicFrameLocks noChangeAspect="1"/>
          </p:cNvGraphicFramePr>
          <p:nvPr/>
        </p:nvGraphicFramePr>
        <p:xfrm>
          <a:off x="1509713" y="2463800"/>
          <a:ext cx="1824126" cy="504000"/>
        </p:xfrm>
        <a:graphic>
          <a:graphicData uri="http://schemas.openxmlformats.org/presentationml/2006/ole">
            <mc:AlternateContent xmlns:mc="http://schemas.openxmlformats.org/markup-compatibility/2006">
              <mc:Choice xmlns:v="urn:schemas-microsoft-com:vml" Requires="v">
                <p:oleObj spid="_x0000_s51305" name="" r:id="rId5" imgW="1409065" imgH="381000" progId="Equation.DSMT4">
                  <p:embed/>
                </p:oleObj>
              </mc:Choice>
              <mc:Fallback>
                <p:oleObj name="" r:id="rId5" imgW="1409065" imgH="381000" progId="Equation.DSMT4">
                  <p:embed/>
                  <p:pic>
                    <p:nvPicPr>
                      <p:cNvPr id="0" name="图片 8"/>
                      <p:cNvPicPr/>
                      <p:nvPr/>
                    </p:nvPicPr>
                    <p:blipFill>
                      <a:blip r:embed="rId6"/>
                      <a:stretch>
                        <a:fillRect/>
                      </a:stretch>
                    </p:blipFill>
                    <p:spPr>
                      <a:xfrm>
                        <a:off x="1509713" y="2463800"/>
                        <a:ext cx="1824126" cy="504000"/>
                      </a:xfrm>
                      <a:prstGeom prst="rect">
                        <a:avLst/>
                      </a:prstGeom>
                      <a:noFill/>
                      <a:ln w="38100">
                        <a:noFill/>
                        <a:miter/>
                      </a:ln>
                    </p:spPr>
                  </p:pic>
                </p:oleObj>
              </mc:Fallback>
            </mc:AlternateContent>
          </a:graphicData>
        </a:graphic>
      </p:graphicFrame>
      <p:graphicFrame>
        <p:nvGraphicFramePr>
          <p:cNvPr id="12" name="对象 -2147480097"/>
          <p:cNvGraphicFramePr>
            <a:graphicFrameLocks noChangeAspect="1"/>
          </p:cNvGraphicFramePr>
          <p:nvPr/>
        </p:nvGraphicFramePr>
        <p:xfrm>
          <a:off x="3464878" y="2620645"/>
          <a:ext cx="1343160" cy="252000"/>
        </p:xfrm>
        <a:graphic>
          <a:graphicData uri="http://schemas.openxmlformats.org/presentationml/2006/ole">
            <mc:AlternateContent xmlns:mc="http://schemas.openxmlformats.org/markup-compatibility/2006">
              <mc:Choice xmlns:v="urn:schemas-microsoft-com:vml" Requires="v">
                <p:oleObj spid="_x0000_s51306" name="" r:id="rId7" imgW="1016000" imgH="190500" progId="Equation.DSMT4">
                  <p:embed/>
                </p:oleObj>
              </mc:Choice>
              <mc:Fallback>
                <p:oleObj name="" r:id="rId7" imgW="1016000" imgH="190500" progId="Equation.DSMT4">
                  <p:embed/>
                  <p:pic>
                    <p:nvPicPr>
                      <p:cNvPr id="0" name="图片 9"/>
                      <p:cNvPicPr/>
                      <p:nvPr/>
                    </p:nvPicPr>
                    <p:blipFill>
                      <a:blip r:embed="rId8"/>
                      <a:stretch>
                        <a:fillRect/>
                      </a:stretch>
                    </p:blipFill>
                    <p:spPr>
                      <a:xfrm>
                        <a:off x="3464878" y="2620645"/>
                        <a:ext cx="1343160" cy="252000"/>
                      </a:xfrm>
                      <a:prstGeom prst="rect">
                        <a:avLst/>
                      </a:prstGeom>
                      <a:noFill/>
                      <a:ln w="38100">
                        <a:noFill/>
                        <a:miter/>
                      </a:ln>
                    </p:spPr>
                  </p:pic>
                </p:oleObj>
              </mc:Fallback>
            </mc:AlternateContent>
          </a:graphicData>
        </a:graphic>
      </p:graphicFrame>
      <p:graphicFrame>
        <p:nvGraphicFramePr>
          <p:cNvPr id="14" name="对象 -2147481518"/>
          <p:cNvGraphicFramePr>
            <a:graphicFrameLocks noChangeAspect="1"/>
          </p:cNvGraphicFramePr>
          <p:nvPr/>
        </p:nvGraphicFramePr>
        <p:xfrm>
          <a:off x="1510030" y="3416300"/>
          <a:ext cx="3893088" cy="648000"/>
        </p:xfrm>
        <a:graphic>
          <a:graphicData uri="http://schemas.openxmlformats.org/presentationml/2006/ole">
            <mc:AlternateContent xmlns:mc="http://schemas.openxmlformats.org/markup-compatibility/2006">
              <mc:Choice xmlns:v="urn:schemas-microsoft-com:vml" Requires="v">
                <p:oleObj spid="_x0000_s51307" name="" r:id="rId9" imgW="3124200" imgH="520700" progId="Equation.DSMT4">
                  <p:embed/>
                </p:oleObj>
              </mc:Choice>
              <mc:Fallback>
                <p:oleObj name="" r:id="rId9" imgW="3124200" imgH="520700" progId="Equation.DSMT4">
                  <p:embed/>
                  <p:pic>
                    <p:nvPicPr>
                      <p:cNvPr id="0" name="图片 10"/>
                      <p:cNvPicPr/>
                      <p:nvPr/>
                    </p:nvPicPr>
                    <p:blipFill>
                      <a:blip r:embed="rId10"/>
                      <a:stretch>
                        <a:fillRect/>
                      </a:stretch>
                    </p:blipFill>
                    <p:spPr>
                      <a:xfrm>
                        <a:off x="1510030" y="3416300"/>
                        <a:ext cx="3893088" cy="648000"/>
                      </a:xfrm>
                      <a:prstGeom prst="rect">
                        <a:avLst/>
                      </a:prstGeom>
                      <a:noFill/>
                      <a:ln w="38100">
                        <a:noFill/>
                        <a:miter/>
                      </a:ln>
                    </p:spPr>
                  </p:pic>
                </p:oleObj>
              </mc:Fallback>
            </mc:AlternateContent>
          </a:graphicData>
        </a:graphic>
      </p:graphicFrame>
      <p:graphicFrame>
        <p:nvGraphicFramePr>
          <p:cNvPr id="16" name="对象 -2147481517"/>
          <p:cNvGraphicFramePr>
            <a:graphicFrameLocks noChangeAspect="1"/>
          </p:cNvGraphicFramePr>
          <p:nvPr/>
        </p:nvGraphicFramePr>
        <p:xfrm>
          <a:off x="1875790" y="4094480"/>
          <a:ext cx="4064211" cy="792000"/>
        </p:xfrm>
        <a:graphic>
          <a:graphicData uri="http://schemas.openxmlformats.org/presentationml/2006/ole">
            <mc:AlternateContent xmlns:mc="http://schemas.openxmlformats.org/markup-compatibility/2006">
              <mc:Choice xmlns:v="urn:schemas-microsoft-com:vml" Requires="v">
                <p:oleObj spid="_x0000_s51308" name="" r:id="rId11" imgW="3454400" imgH="673100" progId="Equation.DSMT4">
                  <p:embed/>
                </p:oleObj>
              </mc:Choice>
              <mc:Fallback>
                <p:oleObj name="" r:id="rId11" imgW="3454400" imgH="673100" progId="Equation.DSMT4">
                  <p:embed/>
                  <p:pic>
                    <p:nvPicPr>
                      <p:cNvPr id="0" name="图片 11"/>
                      <p:cNvPicPr/>
                      <p:nvPr/>
                    </p:nvPicPr>
                    <p:blipFill>
                      <a:blip r:embed="rId12"/>
                      <a:stretch>
                        <a:fillRect/>
                      </a:stretch>
                    </p:blipFill>
                    <p:spPr>
                      <a:xfrm>
                        <a:off x="1875790" y="4094480"/>
                        <a:ext cx="4064211" cy="792000"/>
                      </a:xfrm>
                      <a:prstGeom prst="rect">
                        <a:avLst/>
                      </a:prstGeom>
                      <a:noFill/>
                      <a:ln w="38100">
                        <a:noFill/>
                        <a:miter/>
                      </a:ln>
                    </p:spPr>
                  </p:pic>
                </p:oleObj>
              </mc:Fallback>
            </mc:AlternateContent>
          </a:graphicData>
        </a:graphic>
      </p:graphicFrame>
      <p:sp>
        <p:nvSpPr>
          <p:cNvPr id="13" name="文本框 12"/>
          <p:cNvSpPr txBox="1"/>
          <p:nvPr/>
        </p:nvSpPr>
        <p:spPr>
          <a:xfrm>
            <a:off x="5342994" y="168519"/>
            <a:ext cx="1254125" cy="369332"/>
          </a:xfrm>
          <a:prstGeom prst="rect">
            <a:avLst/>
          </a:prstGeom>
          <a:noFill/>
        </p:spPr>
        <p:txBody>
          <a:bodyPr wrap="square" rtlCol="0">
            <a:spAutoFit/>
          </a:bodyPr>
          <a:lstStyle/>
          <a:p>
            <a:pPr algn="ctr">
              <a:buClrTx/>
              <a:buSzTx/>
              <a:buFontTx/>
            </a:pPr>
            <a:r>
              <a:rPr lang="en-US" altLang="zh-CN" b="1" dirty="0" smtClean="0">
                <a:solidFill>
                  <a:schemeClr val="bg1"/>
                </a:solidFill>
                <a:latin typeface="微软雅黑" panose="020B0503020204020204" pitchFamily="34" charset="-122"/>
                <a:ea typeface="微软雅黑" panose="020B0503020204020204" pitchFamily="34" charset="-122"/>
                <a:sym typeface="+mn-ea"/>
              </a:rPr>
              <a:t>FFT</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快速傅里叶变换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由上述公式可知如下结论：</a:t>
                </a:r>
                <a:endParaRPr lang="zh-CN" altLang="en-US"/>
              </a:p>
              <a:p>
                <a:pPr indent="457200" fontAlgn="auto">
                  <a:buClrTx/>
                  <a:buSzTx/>
                  <a:buNone/>
                </a:pPr>
                <a:r>
                  <a:rPr lang="zh-CN" altLang="en-US"/>
                  <a:t>结论</a:t>
                </a:r>
                <a:r>
                  <a:rPr lang="en-US" altLang="zh-CN"/>
                  <a:t>5.1   N</a:t>
                </a:r>
                <a:r>
                  <a:rPr lang="zh-CN" altLang="en-US"/>
                  <a:t>个点的一次</a:t>
                </a:r>
                <a:r>
                  <a:rPr lang="en-US" altLang="zh-CN"/>
                  <a:t>DFT</a:t>
                </a:r>
                <a:r>
                  <a:rPr lang="zh-CN" altLang="en-US"/>
                  <a:t>运算等同于两次</a:t>
                </a:r>
                <a:r>
                  <a:rPr lang="en-US" altLang="zh-CN"/>
                  <a:t>N/2</a:t>
                </a:r>
                <a:r>
                  <a:rPr lang="zh-CN" altLang="en-US"/>
                  <a:t>个点的</a:t>
                </a:r>
                <a:r>
                  <a:rPr lang="en-US" altLang="zh-CN"/>
                  <a:t>DFT</a:t>
                </a:r>
                <a:r>
                  <a:rPr lang="zh-CN" altLang="en-US"/>
                  <a:t>运算，外加一次指数运算和一次加法。如果</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m:t>
                        </m:r>
                      </m:e>
                      <m:sub>
                        <m:r>
                          <a:rPr lang="en-US" altLang="zh-CN" i="1">
                            <a:latin typeface="Cambria Math" panose="02040503050406030204" pitchFamily="18" charset="0"/>
                            <a:cs typeface="Cambria Math" panose="02040503050406030204" pitchFamily="18" charset="0"/>
                          </a:rPr>
                          <m:t>𝑁</m:t>
                        </m:r>
                      </m:sub>
                    </m:sSub>
                  </m:oMath>
                </a14:m>
                <a:r>
                  <a:rPr lang="zh-CN" altLang="en-US"/>
                  <a:t>是</a:t>
                </a:r>
                <a:r>
                  <a:rPr lang="en-US" altLang="zh-CN"/>
                  <a:t>N</a:t>
                </a:r>
                <a:r>
                  <a:rPr lang="zh-CN" altLang="en-US"/>
                  <a:t>点的运算复杂度，则</a:t>
                </a:r>
                <a:endParaRPr lang="zh-CN" altLang="en-US"/>
              </a:p>
              <a:p>
                <a:pPr indent="457200" fontAlgn="auto">
                  <a:buClrTx/>
                  <a:buSzTx/>
                  <a:buNone/>
                </a:pPr>
                <a:endParaRPr lang="zh-CN" altLang="en-US"/>
              </a:p>
              <a:p>
                <a:pPr indent="457200" fontAlgn="auto">
                  <a:buClrTx/>
                  <a:buSzTx/>
                  <a:buNone/>
                </a:pPr>
                <a:endParaRPr lang="en-US" altLang="zh-CN"/>
              </a:p>
              <a:p>
                <a:pPr indent="457200" fontAlgn="auto">
                  <a:buClrTx/>
                  <a:buSzTx/>
                  <a:buNone/>
                </a:pPr>
                <a:r>
                  <a:rPr lang="zh-CN" altLang="en-US"/>
                  <a:t>进一步，定义</a:t>
                </a:r>
                <a:endParaRPr lang="en-US" altLang="zh-CN"/>
              </a:p>
              <a:p>
                <a:pPr indent="457200" fontAlgn="auto">
                  <a:buClrTx/>
                  <a:buSzTx/>
                  <a:buNone/>
                </a:pPr>
                <a:r>
                  <a:rPr lang="en-US" altLang="zh-CN"/>
                  <a:t> </a:t>
                </a: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zh-CN" altLang="en-US"/>
              </a:p>
              <a:p>
                <a:pPr indent="457200" fontAlgn="auto">
                  <a:buClrTx/>
                  <a:buSzTx/>
                  <a:buNone/>
                </a:pPr>
                <a:r>
                  <a:rPr lang="zh-CN" altLang="en-US"/>
                  <a:t>其中，</a:t>
                </a:r>
                <a:r>
                  <a:rPr lang="en-US" altLang="zh-CN"/>
                  <a:t>                                        </a:t>
                </a:r>
                <a:r>
                  <a:rPr lang="zh-CN" altLang="en-US"/>
                  <a:t>，</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6395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2310"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12"/>
          <p:cNvGraphicFramePr>
            <a:graphicFrameLocks noChangeAspect="1"/>
          </p:cNvGraphicFramePr>
          <p:nvPr/>
        </p:nvGraphicFramePr>
        <p:xfrm>
          <a:off x="1739583" y="2463483"/>
          <a:ext cx="2755533" cy="288000"/>
        </p:xfrm>
        <a:graphic>
          <a:graphicData uri="http://schemas.openxmlformats.org/presentationml/2006/ole">
            <mc:AlternateContent xmlns:mc="http://schemas.openxmlformats.org/markup-compatibility/2006">
              <mc:Choice xmlns:v="urn:schemas-microsoft-com:vml" Requires="v">
                <p:oleObj spid="_x0000_s52311" name="" r:id="rId4" imgW="1917065" imgH="215900" progId="Equation.DSMT4">
                  <p:embed/>
                </p:oleObj>
              </mc:Choice>
              <mc:Fallback>
                <p:oleObj name="" r:id="rId4" imgW="1917065" imgH="215900" progId="Equation.DSMT4">
                  <p:embed/>
                  <p:pic>
                    <p:nvPicPr>
                      <p:cNvPr id="0" name="图片 3075"/>
                      <p:cNvPicPr/>
                      <p:nvPr/>
                    </p:nvPicPr>
                    <p:blipFill>
                      <a:blip r:embed="rId5"/>
                      <a:stretch>
                        <a:fillRect/>
                      </a:stretch>
                    </p:blipFill>
                    <p:spPr>
                      <a:xfrm>
                        <a:off x="1739583" y="2463483"/>
                        <a:ext cx="2755533" cy="288000"/>
                      </a:xfrm>
                      <a:prstGeom prst="rect">
                        <a:avLst/>
                      </a:prstGeom>
                      <a:noFill/>
                      <a:ln w="38100">
                        <a:noFill/>
                        <a:miter/>
                      </a:ln>
                    </p:spPr>
                  </p:pic>
                </p:oleObj>
              </mc:Fallback>
            </mc:AlternateContent>
          </a:graphicData>
        </a:graphic>
      </p:graphicFrame>
      <p:graphicFrame>
        <p:nvGraphicFramePr>
          <p:cNvPr id="10" name="对象 -2147481511"/>
          <p:cNvGraphicFramePr>
            <a:graphicFrameLocks noChangeAspect="1"/>
          </p:cNvGraphicFramePr>
          <p:nvPr/>
        </p:nvGraphicFramePr>
        <p:xfrm>
          <a:off x="2011363" y="3251200"/>
          <a:ext cx="2949575" cy="576263"/>
        </p:xfrm>
        <a:graphic>
          <a:graphicData uri="http://schemas.openxmlformats.org/presentationml/2006/ole">
            <mc:AlternateContent xmlns:mc="http://schemas.openxmlformats.org/markup-compatibility/2006">
              <mc:Choice xmlns:v="urn:schemas-microsoft-com:vml" Requires="v">
                <p:oleObj spid="_x0000_s52312" name="" r:id="rId6" imgW="2425700" imgH="469900" progId="Equation.DSMT4">
                  <p:embed/>
                </p:oleObj>
              </mc:Choice>
              <mc:Fallback>
                <p:oleObj name="" r:id="rId6" imgW="2425700" imgH="469900" progId="Equation.DSMT4">
                  <p:embed/>
                  <p:pic>
                    <p:nvPicPr>
                      <p:cNvPr id="0" name="图片 16"/>
                      <p:cNvPicPr/>
                      <p:nvPr/>
                    </p:nvPicPr>
                    <p:blipFill>
                      <a:blip r:embed="rId7"/>
                      <a:stretch>
                        <a:fillRect/>
                      </a:stretch>
                    </p:blipFill>
                    <p:spPr>
                      <a:xfrm>
                        <a:off x="2011363" y="3251200"/>
                        <a:ext cx="2949575" cy="576263"/>
                      </a:xfrm>
                      <a:prstGeom prst="rect">
                        <a:avLst/>
                      </a:prstGeom>
                      <a:noFill/>
                      <a:ln w="38100">
                        <a:noFill/>
                        <a:miter/>
                      </a:ln>
                    </p:spPr>
                  </p:pic>
                </p:oleObj>
              </mc:Fallback>
            </mc:AlternateContent>
          </a:graphicData>
        </a:graphic>
      </p:graphicFrame>
      <p:graphicFrame>
        <p:nvGraphicFramePr>
          <p:cNvPr id="12" name="对象 -2147481510"/>
          <p:cNvGraphicFramePr>
            <a:graphicFrameLocks noChangeAspect="1"/>
          </p:cNvGraphicFramePr>
          <p:nvPr/>
        </p:nvGraphicFramePr>
        <p:xfrm>
          <a:off x="1664335" y="4067175"/>
          <a:ext cx="1943760" cy="468000"/>
        </p:xfrm>
        <a:graphic>
          <a:graphicData uri="http://schemas.openxmlformats.org/presentationml/2006/ole">
            <mc:AlternateContent xmlns:mc="http://schemas.openxmlformats.org/markup-compatibility/2006">
              <mc:Choice xmlns:v="urn:schemas-microsoft-com:vml" Requires="v">
                <p:oleObj spid="_x0000_s52313" name="" r:id="rId8" imgW="1587500" imgH="381000" progId="Equation.DSMT4">
                  <p:embed/>
                </p:oleObj>
              </mc:Choice>
              <mc:Fallback>
                <p:oleObj name="" r:id="rId8" imgW="1587500" imgH="381000" progId="Equation.DSMT4">
                  <p:embed/>
                  <p:pic>
                    <p:nvPicPr>
                      <p:cNvPr id="0" name="图片 17"/>
                      <p:cNvPicPr/>
                      <p:nvPr/>
                    </p:nvPicPr>
                    <p:blipFill>
                      <a:blip r:embed="rId9"/>
                      <a:stretch>
                        <a:fillRect/>
                      </a:stretch>
                    </p:blipFill>
                    <p:spPr>
                      <a:xfrm>
                        <a:off x="1664335" y="4067175"/>
                        <a:ext cx="1943760" cy="468000"/>
                      </a:xfrm>
                      <a:prstGeom prst="rect">
                        <a:avLst/>
                      </a:prstGeom>
                      <a:noFill/>
                      <a:ln w="38100">
                        <a:noFill/>
                        <a:miter/>
                      </a:ln>
                    </p:spPr>
                  </p:pic>
                </p:oleObj>
              </mc:Fallback>
            </mc:AlternateContent>
          </a:graphicData>
        </a:graphic>
      </p:graphicFrame>
      <p:graphicFrame>
        <p:nvGraphicFramePr>
          <p:cNvPr id="14" name="对象 -2147481509"/>
          <p:cNvGraphicFramePr>
            <a:graphicFrameLocks noChangeAspect="1"/>
          </p:cNvGraphicFramePr>
          <p:nvPr/>
        </p:nvGraphicFramePr>
        <p:xfrm>
          <a:off x="3974148" y="4067175"/>
          <a:ext cx="2145780" cy="468000"/>
        </p:xfrm>
        <a:graphic>
          <a:graphicData uri="http://schemas.openxmlformats.org/presentationml/2006/ole">
            <mc:AlternateContent xmlns:mc="http://schemas.openxmlformats.org/markup-compatibility/2006">
              <mc:Choice xmlns:v="urn:schemas-microsoft-com:vml" Requires="v">
                <p:oleObj spid="_x0000_s52314" name="" r:id="rId10" imgW="1752600" imgH="381000" progId="Equation.DSMT4">
                  <p:embed/>
                </p:oleObj>
              </mc:Choice>
              <mc:Fallback>
                <p:oleObj name="" r:id="rId10" imgW="1752600" imgH="381000" progId="Equation.DSMT4">
                  <p:embed/>
                  <p:pic>
                    <p:nvPicPr>
                      <p:cNvPr id="0" name="图片 18"/>
                      <p:cNvPicPr/>
                      <p:nvPr/>
                    </p:nvPicPr>
                    <p:blipFill>
                      <a:blip r:embed="rId11"/>
                      <a:stretch>
                        <a:fillRect/>
                      </a:stretch>
                    </p:blipFill>
                    <p:spPr>
                      <a:xfrm>
                        <a:off x="3974148" y="4067175"/>
                        <a:ext cx="2145780" cy="468000"/>
                      </a:xfrm>
                      <a:prstGeom prst="rect">
                        <a:avLst/>
                      </a:prstGeom>
                      <a:noFill/>
                      <a:ln w="38100">
                        <a:noFill/>
                        <a:miter/>
                      </a:ln>
                    </p:spPr>
                  </p:pic>
                </p:oleObj>
              </mc:Fallback>
            </mc:AlternateContent>
          </a:graphicData>
        </a:graphic>
      </p:graphicFrame>
      <p:sp>
        <p:nvSpPr>
          <p:cNvPr id="13" name="文本框 12"/>
          <p:cNvSpPr txBox="1"/>
          <p:nvPr/>
        </p:nvSpPr>
        <p:spPr>
          <a:xfrm>
            <a:off x="5342994" y="168519"/>
            <a:ext cx="1254125" cy="369332"/>
          </a:xfrm>
          <a:prstGeom prst="rect">
            <a:avLst/>
          </a:prstGeom>
          <a:noFill/>
        </p:spPr>
        <p:txBody>
          <a:bodyPr wrap="square" rtlCol="0">
            <a:spAutoFit/>
          </a:bodyPr>
          <a:lstStyle/>
          <a:p>
            <a:pPr algn="ctr">
              <a:buClrTx/>
              <a:buSzTx/>
              <a:buFontTx/>
            </a:pPr>
            <a:r>
              <a:rPr lang="en-US" altLang="zh-CN" b="1" dirty="0" smtClean="0">
                <a:solidFill>
                  <a:schemeClr val="bg1"/>
                </a:solidFill>
                <a:latin typeface="微软雅黑" panose="020B0503020204020204" pitchFamily="34" charset="-122"/>
                <a:ea typeface="微软雅黑" panose="020B0503020204020204" pitchFamily="34" charset="-122"/>
                <a:sym typeface="+mn-ea"/>
              </a:rPr>
              <a:t>FFT</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快速傅里叶变换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由于</a:t>
            </a:r>
            <a:r>
              <a:rPr lang="en-US" altLang="zh-CN"/>
              <a:t>                         </a:t>
            </a:r>
            <a:r>
              <a:rPr lang="zh-CN" altLang="en-US"/>
              <a:t>时，</a:t>
            </a:r>
            <a:endParaRPr lang="zh-CN" altLang="en-US"/>
          </a:p>
          <a:p>
            <a:pPr indent="457200" fontAlgn="auto">
              <a:buClrTx/>
              <a:buSzTx/>
              <a:buNone/>
            </a:pPr>
            <a:endParaRPr lang="zh-CN" altLang="en-US"/>
          </a:p>
          <a:p>
            <a:pPr indent="457200" fontAlgn="auto">
              <a:buClrTx/>
              <a:buSzTx/>
              <a:buNone/>
            </a:pPr>
            <a:r>
              <a:rPr lang="en-US" altLang="zh-CN"/>
              <a:t>                                                                        </a:t>
            </a:r>
            <a:r>
              <a:rPr lang="zh-CN" altLang="en-US"/>
              <a:t>（共轭对称性）</a:t>
            </a:r>
            <a:endParaRPr lang="zh-CN" altLang="en-US"/>
          </a:p>
          <a:p>
            <a:pPr indent="457200" fontAlgn="auto">
              <a:buClrTx/>
              <a:buSzTx/>
              <a:buNone/>
            </a:pPr>
            <a:endParaRPr lang="zh-CN" altLang="en-US"/>
          </a:p>
          <a:p>
            <a:pPr indent="457200" fontAlgn="auto">
              <a:buClrTx/>
              <a:buSzTx/>
              <a:buNone/>
            </a:pPr>
            <a:r>
              <a:rPr lang="zh-CN" altLang="en-US"/>
              <a:t>可得</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对于上述两项，只需要计算</a:t>
            </a:r>
            <a:r>
              <a:rPr lang="en-US" altLang="zh-CN"/>
              <a:t>1</a:t>
            </a:r>
            <a:r>
              <a:rPr lang="zh-CN" altLang="en-US"/>
              <a:t>次复数乘法，前半部分和后半部分都取决于</a:t>
            </a:r>
            <a:r>
              <a:rPr lang="en-US" altLang="zh-CN"/>
              <a:t>      </a:t>
            </a:r>
            <a:r>
              <a:rPr lang="zh-CN" altLang="en-US"/>
              <a:t>和</a:t>
            </a:r>
            <a:r>
              <a:rPr lang="en-US" altLang="zh-CN"/>
              <a:t>       </a:t>
            </a:r>
            <a:r>
              <a:rPr lang="zh-CN" altLang="en-US"/>
              <a:t>。依次类推，</a:t>
            </a:r>
            <a:r>
              <a:rPr lang="en-US" altLang="zh-CN"/>
              <a:t>     </a:t>
            </a:r>
            <a:r>
              <a:rPr lang="zh-CN" altLang="en-US"/>
              <a:t>和</a:t>
            </a:r>
            <a:r>
              <a:rPr lang="en-US" altLang="zh-CN"/>
              <a:t>       </a:t>
            </a:r>
            <a:r>
              <a:rPr lang="zh-CN" altLang="en-US"/>
              <a:t>的计算可以递推到计算</a:t>
            </a:r>
            <a:r>
              <a:rPr lang="en-US" altLang="zh-CN"/>
              <a:t>      </a:t>
            </a:r>
            <a:r>
              <a:rPr lang="zh-CN" altLang="en-US"/>
              <a:t>和</a:t>
            </a:r>
            <a:r>
              <a:rPr lang="en-US" altLang="zh-CN"/>
              <a:t>       </a:t>
            </a:r>
            <a:r>
              <a:rPr lang="zh-CN" altLang="en-US"/>
              <a:t>，这可通过递归算法实现。可推导出</a:t>
            </a:r>
            <a:r>
              <a:rPr lang="en-US" altLang="zh-CN"/>
              <a:t>FFT</a:t>
            </a:r>
            <a:r>
              <a:rPr lang="zh-CN" altLang="en-US"/>
              <a:t>的算法复杂度</a:t>
            </a:r>
            <a:r>
              <a:rPr lang="en-US" altLang="zh-CN"/>
              <a:t>                    </a:t>
            </a:r>
            <a:r>
              <a:rPr lang="zh-CN" altLang="en-US"/>
              <a:t>。</a:t>
            </a: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3419"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508"/>
          <p:cNvGraphicFramePr>
            <a:graphicFrameLocks noChangeAspect="1"/>
          </p:cNvGraphicFramePr>
          <p:nvPr/>
        </p:nvGraphicFramePr>
        <p:xfrm>
          <a:off x="1536065" y="1175703"/>
          <a:ext cx="1192033" cy="252000"/>
        </p:xfrm>
        <a:graphic>
          <a:graphicData uri="http://schemas.openxmlformats.org/presentationml/2006/ole">
            <mc:AlternateContent xmlns:mc="http://schemas.openxmlformats.org/markup-compatibility/2006">
              <mc:Choice xmlns:v="urn:schemas-microsoft-com:vml" Requires="v">
                <p:oleObj spid="_x0000_s53420" name="" r:id="rId3" imgW="723900" imgH="165100" progId="Equation.DSMT4">
                  <p:embed/>
                </p:oleObj>
              </mc:Choice>
              <mc:Fallback>
                <p:oleObj name="" r:id="rId3" imgW="723900" imgH="165100" progId="Equation.DSMT4">
                  <p:embed/>
                  <p:pic>
                    <p:nvPicPr>
                      <p:cNvPr id="0" name="图片 10"/>
                      <p:cNvPicPr/>
                      <p:nvPr/>
                    </p:nvPicPr>
                    <p:blipFill>
                      <a:blip r:embed="rId4"/>
                      <a:stretch>
                        <a:fillRect/>
                      </a:stretch>
                    </p:blipFill>
                    <p:spPr>
                      <a:xfrm>
                        <a:off x="1536065" y="1175703"/>
                        <a:ext cx="1192033" cy="252000"/>
                      </a:xfrm>
                      <a:prstGeom prst="rect">
                        <a:avLst/>
                      </a:prstGeom>
                      <a:noFill/>
                      <a:ln w="38100">
                        <a:noFill/>
                        <a:miter/>
                      </a:ln>
                    </p:spPr>
                  </p:pic>
                </p:oleObj>
              </mc:Fallback>
            </mc:AlternateContent>
          </a:graphicData>
        </a:graphic>
      </p:graphicFrame>
      <p:graphicFrame>
        <p:nvGraphicFramePr>
          <p:cNvPr id="10" name="对象 -2147481507"/>
          <p:cNvGraphicFramePr>
            <a:graphicFrameLocks noChangeAspect="1"/>
          </p:cNvGraphicFramePr>
          <p:nvPr/>
        </p:nvGraphicFramePr>
        <p:xfrm>
          <a:off x="1471295" y="1644968"/>
          <a:ext cx="3061692" cy="396000"/>
        </p:xfrm>
        <a:graphic>
          <a:graphicData uri="http://schemas.openxmlformats.org/presentationml/2006/ole">
            <mc:AlternateContent xmlns:mc="http://schemas.openxmlformats.org/markup-compatibility/2006">
              <mc:Choice xmlns:v="urn:schemas-microsoft-com:vml" Requires="v">
                <p:oleObj spid="_x0000_s53421" name="" r:id="rId5" imgW="2184400" imgH="279400" progId="Equation.DSMT4">
                  <p:embed/>
                </p:oleObj>
              </mc:Choice>
              <mc:Fallback>
                <p:oleObj name="" r:id="rId5" imgW="2184400" imgH="279400" progId="Equation.DSMT4">
                  <p:embed/>
                  <p:pic>
                    <p:nvPicPr>
                      <p:cNvPr id="0" name="图片 11"/>
                      <p:cNvPicPr/>
                      <p:nvPr/>
                    </p:nvPicPr>
                    <p:blipFill>
                      <a:blip r:embed="rId6"/>
                      <a:stretch>
                        <a:fillRect/>
                      </a:stretch>
                    </p:blipFill>
                    <p:spPr>
                      <a:xfrm>
                        <a:off x="1471295" y="1644968"/>
                        <a:ext cx="3061692" cy="396000"/>
                      </a:xfrm>
                      <a:prstGeom prst="rect">
                        <a:avLst/>
                      </a:prstGeom>
                      <a:noFill/>
                      <a:ln w="38100">
                        <a:noFill/>
                        <a:miter/>
                      </a:ln>
                    </p:spPr>
                  </p:pic>
                </p:oleObj>
              </mc:Fallback>
            </mc:AlternateContent>
          </a:graphicData>
        </a:graphic>
      </p:graphicFrame>
      <p:graphicFrame>
        <p:nvGraphicFramePr>
          <p:cNvPr id="12" name="对象 -2147481506"/>
          <p:cNvGraphicFramePr>
            <a:graphicFrameLocks noChangeAspect="1"/>
          </p:cNvGraphicFramePr>
          <p:nvPr/>
        </p:nvGraphicFramePr>
        <p:xfrm>
          <a:off x="1855788" y="2571750"/>
          <a:ext cx="3089634" cy="936000"/>
        </p:xfrm>
        <a:graphic>
          <a:graphicData uri="http://schemas.openxmlformats.org/presentationml/2006/ole">
            <mc:AlternateContent xmlns:mc="http://schemas.openxmlformats.org/markup-compatibility/2006">
              <mc:Choice xmlns:v="urn:schemas-microsoft-com:vml" Requires="v">
                <p:oleObj spid="_x0000_s53422" name="" r:id="rId7" imgW="2819400" imgH="850900" progId="Equation.DSMT4">
                  <p:embed/>
                </p:oleObj>
              </mc:Choice>
              <mc:Fallback>
                <p:oleObj name="" r:id="rId7" imgW="2819400" imgH="850900" progId="Equation.DSMT4">
                  <p:embed/>
                  <p:pic>
                    <p:nvPicPr>
                      <p:cNvPr id="0" name="图片 12"/>
                      <p:cNvPicPr/>
                      <p:nvPr/>
                    </p:nvPicPr>
                    <p:blipFill>
                      <a:blip r:embed="rId8"/>
                      <a:stretch>
                        <a:fillRect/>
                      </a:stretch>
                    </p:blipFill>
                    <p:spPr>
                      <a:xfrm>
                        <a:off x="1855788" y="2571750"/>
                        <a:ext cx="3089634" cy="936000"/>
                      </a:xfrm>
                      <a:prstGeom prst="rect">
                        <a:avLst/>
                      </a:prstGeom>
                      <a:noFill/>
                      <a:ln w="38100">
                        <a:noFill/>
                        <a:miter/>
                      </a:ln>
                    </p:spPr>
                  </p:pic>
                </p:oleObj>
              </mc:Fallback>
            </mc:AlternateContent>
          </a:graphicData>
        </a:graphic>
      </p:graphicFrame>
      <p:graphicFrame>
        <p:nvGraphicFramePr>
          <p:cNvPr id="14" name="对象 -2147481505"/>
          <p:cNvGraphicFramePr>
            <a:graphicFrameLocks noChangeAspect="1"/>
          </p:cNvGraphicFramePr>
          <p:nvPr/>
        </p:nvGraphicFramePr>
        <p:xfrm>
          <a:off x="2545080" y="3874453"/>
          <a:ext cx="368858" cy="288000"/>
        </p:xfrm>
        <a:graphic>
          <a:graphicData uri="http://schemas.openxmlformats.org/presentationml/2006/ole">
            <mc:AlternateContent xmlns:mc="http://schemas.openxmlformats.org/markup-compatibility/2006">
              <mc:Choice xmlns:v="urn:schemas-microsoft-com:vml" Requires="v">
                <p:oleObj spid="_x0000_s53423" name="" r:id="rId9" imgW="254000" imgH="203200" progId="Equation.DSMT4">
                  <p:embed/>
                </p:oleObj>
              </mc:Choice>
              <mc:Fallback>
                <p:oleObj name="" r:id="rId9" imgW="254000" imgH="203200" progId="Equation.DSMT4">
                  <p:embed/>
                  <p:pic>
                    <p:nvPicPr>
                      <p:cNvPr id="0" name="图片 13"/>
                      <p:cNvPicPr/>
                      <p:nvPr/>
                    </p:nvPicPr>
                    <p:blipFill>
                      <a:blip r:embed="rId10"/>
                      <a:stretch>
                        <a:fillRect/>
                      </a:stretch>
                    </p:blipFill>
                    <p:spPr>
                      <a:xfrm>
                        <a:off x="2545080" y="3874453"/>
                        <a:ext cx="368858" cy="288000"/>
                      </a:xfrm>
                      <a:prstGeom prst="rect">
                        <a:avLst/>
                      </a:prstGeom>
                      <a:noFill/>
                      <a:ln w="38100">
                        <a:noFill/>
                        <a:miter/>
                      </a:ln>
                    </p:spPr>
                  </p:pic>
                </p:oleObj>
              </mc:Fallback>
            </mc:AlternateContent>
          </a:graphicData>
        </a:graphic>
      </p:graphicFrame>
      <p:graphicFrame>
        <p:nvGraphicFramePr>
          <p:cNvPr id="16" name="对象 -2147481504"/>
          <p:cNvGraphicFramePr>
            <a:graphicFrameLocks noChangeAspect="1"/>
          </p:cNvGraphicFramePr>
          <p:nvPr/>
        </p:nvGraphicFramePr>
        <p:xfrm>
          <a:off x="3166110" y="3874453"/>
          <a:ext cx="368858" cy="288000"/>
        </p:xfrm>
        <a:graphic>
          <a:graphicData uri="http://schemas.openxmlformats.org/presentationml/2006/ole">
            <mc:AlternateContent xmlns:mc="http://schemas.openxmlformats.org/markup-compatibility/2006">
              <mc:Choice xmlns:v="urn:schemas-microsoft-com:vml" Requires="v">
                <p:oleObj spid="_x0000_s53424" name="" r:id="rId11" imgW="254000" imgH="203200" progId="Equation.DSMT4">
                  <p:embed/>
                </p:oleObj>
              </mc:Choice>
              <mc:Fallback>
                <p:oleObj name="" r:id="rId11" imgW="254000" imgH="203200" progId="Equation.DSMT4">
                  <p:embed/>
                  <p:pic>
                    <p:nvPicPr>
                      <p:cNvPr id="0" name="图片 14"/>
                      <p:cNvPicPr/>
                      <p:nvPr/>
                    </p:nvPicPr>
                    <p:blipFill>
                      <a:blip r:embed="rId12"/>
                      <a:stretch>
                        <a:fillRect/>
                      </a:stretch>
                    </p:blipFill>
                    <p:spPr>
                      <a:xfrm>
                        <a:off x="3166110" y="3874453"/>
                        <a:ext cx="368858" cy="288000"/>
                      </a:xfrm>
                      <a:prstGeom prst="rect">
                        <a:avLst/>
                      </a:prstGeom>
                      <a:noFill/>
                      <a:ln w="38100">
                        <a:noFill/>
                        <a:miter/>
                      </a:ln>
                    </p:spPr>
                  </p:pic>
                </p:oleObj>
              </mc:Fallback>
            </mc:AlternateContent>
          </a:graphicData>
        </a:graphic>
      </p:graphicFrame>
      <p:graphicFrame>
        <p:nvGraphicFramePr>
          <p:cNvPr id="18" name="对象 -2147481505"/>
          <p:cNvGraphicFramePr>
            <a:graphicFrameLocks noChangeAspect="1"/>
          </p:cNvGraphicFramePr>
          <p:nvPr/>
        </p:nvGraphicFramePr>
        <p:xfrm>
          <a:off x="4774565" y="3874453"/>
          <a:ext cx="368858" cy="288000"/>
        </p:xfrm>
        <a:graphic>
          <a:graphicData uri="http://schemas.openxmlformats.org/presentationml/2006/ole">
            <mc:AlternateContent xmlns:mc="http://schemas.openxmlformats.org/markup-compatibility/2006">
              <mc:Choice xmlns:v="urn:schemas-microsoft-com:vml" Requires="v">
                <p:oleObj spid="_x0000_s53425" name="" r:id="rId13" imgW="254000" imgH="203200" progId="Equation.DSMT4">
                  <p:embed/>
                </p:oleObj>
              </mc:Choice>
              <mc:Fallback>
                <p:oleObj name="" r:id="rId13" imgW="254000" imgH="203200" progId="Equation.DSMT4">
                  <p:embed/>
                  <p:pic>
                    <p:nvPicPr>
                      <p:cNvPr id="0" name="图片 13"/>
                      <p:cNvPicPr/>
                      <p:nvPr/>
                    </p:nvPicPr>
                    <p:blipFill>
                      <a:blip r:embed="rId10"/>
                      <a:stretch>
                        <a:fillRect/>
                      </a:stretch>
                    </p:blipFill>
                    <p:spPr>
                      <a:xfrm>
                        <a:off x="4774565" y="3874453"/>
                        <a:ext cx="368858" cy="288000"/>
                      </a:xfrm>
                      <a:prstGeom prst="rect">
                        <a:avLst/>
                      </a:prstGeom>
                      <a:noFill/>
                      <a:ln w="38100">
                        <a:noFill/>
                        <a:miter/>
                      </a:ln>
                    </p:spPr>
                  </p:pic>
                </p:oleObj>
              </mc:Fallback>
            </mc:AlternateContent>
          </a:graphicData>
        </a:graphic>
      </p:graphicFrame>
      <p:graphicFrame>
        <p:nvGraphicFramePr>
          <p:cNvPr id="22" name="对象 -2147481504"/>
          <p:cNvGraphicFramePr>
            <a:graphicFrameLocks noChangeAspect="1"/>
          </p:cNvGraphicFramePr>
          <p:nvPr/>
        </p:nvGraphicFramePr>
        <p:xfrm>
          <a:off x="5342890" y="3873818"/>
          <a:ext cx="368858" cy="288000"/>
        </p:xfrm>
        <a:graphic>
          <a:graphicData uri="http://schemas.openxmlformats.org/presentationml/2006/ole">
            <mc:AlternateContent xmlns:mc="http://schemas.openxmlformats.org/markup-compatibility/2006">
              <mc:Choice xmlns:v="urn:schemas-microsoft-com:vml" Requires="v">
                <p:oleObj spid="_x0000_s53426" name="" r:id="rId14" imgW="254000" imgH="203200" progId="Equation.DSMT4">
                  <p:embed/>
                </p:oleObj>
              </mc:Choice>
              <mc:Fallback>
                <p:oleObj name="" r:id="rId14" imgW="254000" imgH="203200" progId="Equation.DSMT4">
                  <p:embed/>
                  <p:pic>
                    <p:nvPicPr>
                      <p:cNvPr id="0" name="图片 14"/>
                      <p:cNvPicPr/>
                      <p:nvPr/>
                    </p:nvPicPr>
                    <p:blipFill>
                      <a:blip r:embed="rId12"/>
                      <a:stretch>
                        <a:fillRect/>
                      </a:stretch>
                    </p:blipFill>
                    <p:spPr>
                      <a:xfrm>
                        <a:off x="5342890" y="3873818"/>
                        <a:ext cx="368858" cy="288000"/>
                      </a:xfrm>
                      <a:prstGeom prst="rect">
                        <a:avLst/>
                      </a:prstGeom>
                      <a:noFill/>
                      <a:ln w="38100">
                        <a:noFill/>
                        <a:miter/>
                      </a:ln>
                    </p:spPr>
                  </p:pic>
                </p:oleObj>
              </mc:Fallback>
            </mc:AlternateContent>
          </a:graphicData>
        </a:graphic>
      </p:graphicFrame>
      <p:pic>
        <p:nvPicPr>
          <p:cNvPr id="24" name="图片 23"/>
          <p:cNvPicPr>
            <a:picLocks noChangeAspect="1"/>
          </p:cNvPicPr>
          <p:nvPr/>
        </p:nvPicPr>
        <p:blipFill>
          <a:blip r:embed="rId15"/>
          <a:stretch>
            <a:fillRect/>
          </a:stretch>
        </p:blipFill>
        <p:spPr>
          <a:xfrm>
            <a:off x="2339975" y="4162425"/>
            <a:ext cx="364235" cy="288000"/>
          </a:xfrm>
          <a:prstGeom prst="rect">
            <a:avLst/>
          </a:prstGeom>
        </p:spPr>
      </p:pic>
      <p:graphicFrame>
        <p:nvGraphicFramePr>
          <p:cNvPr id="23" name="对象 -2147481500"/>
          <p:cNvGraphicFramePr>
            <a:graphicFrameLocks noChangeAspect="1"/>
          </p:cNvGraphicFramePr>
          <p:nvPr/>
        </p:nvGraphicFramePr>
        <p:xfrm>
          <a:off x="2914015" y="4162108"/>
          <a:ext cx="368858" cy="288000"/>
        </p:xfrm>
        <a:graphic>
          <a:graphicData uri="http://schemas.openxmlformats.org/presentationml/2006/ole">
            <mc:AlternateContent xmlns:mc="http://schemas.openxmlformats.org/markup-compatibility/2006">
              <mc:Choice xmlns:v="urn:schemas-microsoft-com:vml" Requires="v">
                <p:oleObj spid="_x0000_s53427" name="" r:id="rId16" imgW="254000" imgH="203200" progId="Equation.DSMT4">
                  <p:embed/>
                </p:oleObj>
              </mc:Choice>
              <mc:Fallback>
                <p:oleObj name="" r:id="rId16" imgW="254000" imgH="203200" progId="Equation.DSMT4">
                  <p:embed/>
                  <p:pic>
                    <p:nvPicPr>
                      <p:cNvPr id="0" name="图片 24"/>
                      <p:cNvPicPr/>
                      <p:nvPr/>
                    </p:nvPicPr>
                    <p:blipFill>
                      <a:blip r:embed="rId17"/>
                      <a:stretch>
                        <a:fillRect/>
                      </a:stretch>
                    </p:blipFill>
                    <p:spPr>
                      <a:xfrm>
                        <a:off x="2914015" y="4162108"/>
                        <a:ext cx="368858" cy="288000"/>
                      </a:xfrm>
                      <a:prstGeom prst="rect">
                        <a:avLst/>
                      </a:prstGeom>
                      <a:noFill/>
                      <a:ln w="38100">
                        <a:noFill/>
                        <a:miter/>
                      </a:ln>
                    </p:spPr>
                  </p:pic>
                </p:oleObj>
              </mc:Fallback>
            </mc:AlternateContent>
          </a:graphicData>
        </a:graphic>
      </p:graphicFrame>
      <p:graphicFrame>
        <p:nvGraphicFramePr>
          <p:cNvPr id="26" name="对象 -2147481499"/>
          <p:cNvGraphicFramePr>
            <a:graphicFrameLocks noChangeAspect="1"/>
          </p:cNvGraphicFramePr>
          <p:nvPr/>
        </p:nvGraphicFramePr>
        <p:xfrm>
          <a:off x="2913063" y="4449763"/>
          <a:ext cx="1020265" cy="288000"/>
        </p:xfrm>
        <a:graphic>
          <a:graphicData uri="http://schemas.openxmlformats.org/presentationml/2006/ole">
            <mc:AlternateContent xmlns:mc="http://schemas.openxmlformats.org/markup-compatibility/2006">
              <mc:Choice xmlns:v="urn:schemas-microsoft-com:vml" Requires="v">
                <p:oleObj spid="_x0000_s53428" name="" r:id="rId18" imgW="711200" imgH="215900" progId="Equation.DSMT4">
                  <p:embed/>
                </p:oleObj>
              </mc:Choice>
              <mc:Fallback>
                <p:oleObj name="" r:id="rId18" imgW="711200" imgH="215900" progId="Equation.DSMT4">
                  <p:embed/>
                  <p:pic>
                    <p:nvPicPr>
                      <p:cNvPr id="0" name="图片 25"/>
                      <p:cNvPicPr/>
                      <p:nvPr/>
                    </p:nvPicPr>
                    <p:blipFill>
                      <a:blip r:embed="rId19"/>
                      <a:stretch>
                        <a:fillRect/>
                      </a:stretch>
                    </p:blipFill>
                    <p:spPr>
                      <a:xfrm>
                        <a:off x="2913063" y="4449763"/>
                        <a:ext cx="1020265" cy="288000"/>
                      </a:xfrm>
                      <a:prstGeom prst="rect">
                        <a:avLst/>
                      </a:prstGeom>
                      <a:noFill/>
                      <a:ln w="38100">
                        <a:noFill/>
                        <a:miter/>
                      </a:ln>
                    </p:spPr>
                  </p:pic>
                </p:oleObj>
              </mc:Fallback>
            </mc:AlternateContent>
          </a:graphicData>
        </a:graphic>
      </p:graphicFrame>
      <p:sp>
        <p:nvSpPr>
          <p:cNvPr id="19" name="文本框 18"/>
          <p:cNvSpPr txBox="1"/>
          <p:nvPr/>
        </p:nvSpPr>
        <p:spPr>
          <a:xfrm>
            <a:off x="5342994" y="168519"/>
            <a:ext cx="1254125" cy="369332"/>
          </a:xfrm>
          <a:prstGeom prst="rect">
            <a:avLst/>
          </a:prstGeom>
          <a:noFill/>
        </p:spPr>
        <p:txBody>
          <a:bodyPr wrap="square" rtlCol="0">
            <a:spAutoFit/>
          </a:bodyPr>
          <a:lstStyle/>
          <a:p>
            <a:pPr algn="ctr">
              <a:buClrTx/>
              <a:buSzTx/>
              <a:buFontTx/>
            </a:pPr>
            <a:r>
              <a:rPr lang="en-US" altLang="zh-CN" b="1" dirty="0" smtClean="0">
                <a:solidFill>
                  <a:schemeClr val="bg1"/>
                </a:solidFill>
                <a:latin typeface="微软雅黑" panose="020B0503020204020204" pitchFamily="34" charset="-122"/>
                <a:ea typeface="微软雅黑" panose="020B0503020204020204" pitchFamily="34" charset="-122"/>
                <a:sym typeface="+mn-ea"/>
              </a:rPr>
              <a:t>FFT</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41058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六、</a:t>
            </a:r>
            <a:r>
              <a:rPr lang="zh-CN" altLang="en-US" sz="1600" b="1" dirty="0">
                <a:solidFill>
                  <a:srgbClr val="000066"/>
                </a:solidFill>
                <a:latin typeface="微软雅黑" panose="020B0503020204020204" pitchFamily="34" charset="-122"/>
                <a:ea typeface="微软雅黑" panose="020B0503020204020204" pitchFamily="34" charset="-122"/>
                <a:sym typeface="+mn-ea"/>
              </a:rPr>
              <a:t>离散傅里叶变换的矩阵表示</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快速傅里叶变换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上述</a:t>
            </a:r>
            <a:r>
              <a:rPr lang="en-US" altLang="zh-CN"/>
              <a:t>FFT</a:t>
            </a:r>
            <a:r>
              <a:rPr lang="zh-CN" altLang="en-US"/>
              <a:t>算法的简要说明仅仅针对</a:t>
            </a:r>
            <a:r>
              <a:rPr lang="en-US" altLang="zh-CN"/>
              <a:t>               </a:t>
            </a:r>
            <a:r>
              <a:rPr lang="zh-CN" altLang="en-US"/>
              <a:t>的情况，对于一般情况，在牺牲一定时间代价下也有</a:t>
            </a:r>
            <a:r>
              <a:rPr lang="en-US" altLang="zh-CN"/>
              <a:t>FFT</a:t>
            </a:r>
            <a:r>
              <a:rPr lang="zh-CN" altLang="en-US"/>
              <a:t>算法。</a:t>
            </a:r>
            <a:endParaRPr lang="zh-CN" altLang="en-US"/>
          </a:p>
          <a:p>
            <a:pPr indent="457200" fontAlgn="auto">
              <a:buClrTx/>
              <a:buSzTx/>
              <a:buNone/>
            </a:pPr>
            <a:r>
              <a:rPr lang="zh-CN" altLang="en-US"/>
              <a:t>总结而言，</a:t>
            </a:r>
            <a:r>
              <a:rPr lang="en-US" altLang="zh-CN"/>
              <a:t>FFT</a:t>
            </a:r>
            <a:r>
              <a:rPr lang="zh-CN" altLang="en-US"/>
              <a:t>的基本思想是把原始的</a:t>
            </a:r>
            <a:r>
              <a:rPr lang="en-US" altLang="zh-CN"/>
              <a:t>N</a:t>
            </a:r>
            <a:r>
              <a:rPr lang="zh-CN" altLang="en-US"/>
              <a:t>点序列，依次分解成一系列的短序列。充分利用</a:t>
            </a:r>
            <a:r>
              <a:rPr lang="en-US" altLang="zh-CN"/>
              <a:t>DFT</a:t>
            </a:r>
            <a:r>
              <a:rPr lang="zh-CN" altLang="en-US"/>
              <a:t>计算式中指数因子</a:t>
            </a:r>
            <a:r>
              <a:rPr lang="en-US" altLang="zh-CN"/>
              <a:t> </a:t>
            </a:r>
            <a:r>
              <a:rPr lang="zh-CN" altLang="en-US"/>
              <a:t>所具有的对称性质和周期性质，进而求出这些短序列相应的</a:t>
            </a:r>
            <a:r>
              <a:rPr lang="en-US" altLang="zh-CN"/>
              <a:t>DFT</a:t>
            </a:r>
            <a:r>
              <a:rPr lang="zh-CN" altLang="en-US"/>
              <a:t>并进行适当组合，达到删除重复计算、减少乘法运算和简化结构的目的。</a:t>
            </a: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4307"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98"/>
          <p:cNvGraphicFramePr>
            <a:graphicFrameLocks noChangeAspect="1"/>
          </p:cNvGraphicFramePr>
          <p:nvPr/>
        </p:nvGraphicFramePr>
        <p:xfrm>
          <a:off x="4345940" y="1106170"/>
          <a:ext cx="708267" cy="288000"/>
        </p:xfrm>
        <a:graphic>
          <a:graphicData uri="http://schemas.openxmlformats.org/presentationml/2006/ole">
            <mc:AlternateContent xmlns:mc="http://schemas.openxmlformats.org/markup-compatibility/2006">
              <mc:Choice xmlns:v="urn:schemas-microsoft-com:vml" Requires="v">
                <p:oleObj spid="_x0000_s54308" name="" r:id="rId3" imgW="419100" imgH="177800" progId="Equation.DSMT4">
                  <p:embed/>
                </p:oleObj>
              </mc:Choice>
              <mc:Fallback>
                <p:oleObj name="" r:id="rId3" imgW="419100" imgH="177800" progId="Equation.DSMT4">
                  <p:embed/>
                  <p:pic>
                    <p:nvPicPr>
                      <p:cNvPr id="0" name="图片 3075"/>
                      <p:cNvPicPr/>
                      <p:nvPr/>
                    </p:nvPicPr>
                    <p:blipFill>
                      <a:blip r:embed="rId4"/>
                      <a:stretch>
                        <a:fillRect/>
                      </a:stretch>
                    </p:blipFill>
                    <p:spPr>
                      <a:xfrm>
                        <a:off x="4345940" y="1106170"/>
                        <a:ext cx="708267" cy="288000"/>
                      </a:xfrm>
                      <a:prstGeom prst="rect">
                        <a:avLst/>
                      </a:prstGeom>
                      <a:noFill/>
                      <a:ln w="38100">
                        <a:noFill/>
                        <a:miter/>
                      </a:ln>
                    </p:spPr>
                  </p:pic>
                </p:oleObj>
              </mc:Fallback>
            </mc:AlternateContent>
          </a:graphicData>
        </a:graphic>
      </p:graphicFrame>
      <p:sp>
        <p:nvSpPr>
          <p:cNvPr id="9" name="文本框 8"/>
          <p:cNvSpPr txBox="1"/>
          <p:nvPr/>
        </p:nvSpPr>
        <p:spPr>
          <a:xfrm>
            <a:off x="5342994" y="168519"/>
            <a:ext cx="1254125" cy="369332"/>
          </a:xfrm>
          <a:prstGeom prst="rect">
            <a:avLst/>
          </a:prstGeom>
          <a:noFill/>
        </p:spPr>
        <p:txBody>
          <a:bodyPr wrap="square" rtlCol="0">
            <a:spAutoFit/>
          </a:bodyPr>
          <a:lstStyle/>
          <a:p>
            <a:pPr algn="ctr">
              <a:buClrTx/>
              <a:buSzTx/>
              <a:buFontTx/>
            </a:pPr>
            <a:r>
              <a:rPr lang="en-US" altLang="zh-CN" b="1" dirty="0" smtClean="0">
                <a:solidFill>
                  <a:schemeClr val="bg1"/>
                </a:solidFill>
                <a:latin typeface="微软雅黑" panose="020B0503020204020204" pitchFamily="34" charset="-122"/>
                <a:ea typeface="微软雅黑" panose="020B0503020204020204" pitchFamily="34" charset="-122"/>
                <a:sym typeface="+mn-ea"/>
              </a:rPr>
              <a:t>FFT</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b="1"/>
              <a:t>定理</a:t>
            </a:r>
            <a:r>
              <a:rPr lang="en-US" altLang="zh-CN" b="1"/>
              <a:t>5.1</a:t>
            </a:r>
            <a:r>
              <a:rPr lang="en-US" altLang="zh-CN"/>
              <a:t>  </a:t>
            </a:r>
            <a:r>
              <a:rPr lang="zh-CN" altLang="en-US"/>
              <a:t>空域卷积定理：两个无穷信号序列空域卷积的傅里叶变换，等于它们各自傅里叶变换的乘积，即</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我们在</a:t>
            </a:r>
            <a:r>
              <a:rPr lang="en-US" altLang="zh-CN"/>
              <a:t>2D</a:t>
            </a:r>
            <a:r>
              <a:rPr lang="zh-CN" altLang="en-US"/>
              <a:t>无穷信号序列形式下对上述卷积定理进行进一步说明（</a:t>
            </a:r>
            <a:r>
              <a:rPr lang="en-US" altLang="zh-CN"/>
              <a:t>1D</a:t>
            </a:r>
            <a:r>
              <a:rPr lang="zh-CN" altLang="en-US"/>
              <a:t>情形显然成立）。</a:t>
            </a: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534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97"/>
          <p:cNvGraphicFramePr>
            <a:graphicFrameLocks noChangeAspect="1"/>
          </p:cNvGraphicFramePr>
          <p:nvPr/>
        </p:nvGraphicFramePr>
        <p:xfrm>
          <a:off x="1229995" y="1878648"/>
          <a:ext cx="2274927" cy="288000"/>
        </p:xfrm>
        <a:graphic>
          <a:graphicData uri="http://schemas.openxmlformats.org/presentationml/2006/ole">
            <mc:AlternateContent xmlns:mc="http://schemas.openxmlformats.org/markup-compatibility/2006">
              <mc:Choice xmlns:v="urn:schemas-microsoft-com:vml" Requires="v">
                <p:oleObj spid="_x0000_s55349" name="" r:id="rId3" imgW="1586865" imgH="215900" progId="Equation.DSMT4">
                  <p:embed/>
                </p:oleObj>
              </mc:Choice>
              <mc:Fallback>
                <p:oleObj name="" r:id="rId3" imgW="1586865" imgH="215900" progId="Equation.DSMT4">
                  <p:embed/>
                  <p:pic>
                    <p:nvPicPr>
                      <p:cNvPr id="0" name="图片 7"/>
                      <p:cNvPicPr/>
                      <p:nvPr/>
                    </p:nvPicPr>
                    <p:blipFill>
                      <a:blip r:embed="rId4"/>
                      <a:stretch>
                        <a:fillRect/>
                      </a:stretch>
                    </p:blipFill>
                    <p:spPr>
                      <a:xfrm>
                        <a:off x="1229995" y="1878648"/>
                        <a:ext cx="2274927" cy="288000"/>
                      </a:xfrm>
                      <a:prstGeom prst="rect">
                        <a:avLst/>
                      </a:prstGeom>
                      <a:noFill/>
                      <a:ln w="38100">
                        <a:noFill/>
                        <a:miter/>
                      </a:ln>
                    </p:spPr>
                  </p:pic>
                </p:oleObj>
              </mc:Fallback>
            </mc:AlternateContent>
          </a:graphicData>
        </a:graphic>
      </p:graphicFrame>
      <p:graphicFrame>
        <p:nvGraphicFramePr>
          <p:cNvPr id="10" name="对象 -2147481496"/>
          <p:cNvGraphicFramePr>
            <a:graphicFrameLocks noChangeAspect="1"/>
          </p:cNvGraphicFramePr>
          <p:nvPr/>
        </p:nvGraphicFramePr>
        <p:xfrm>
          <a:off x="3504883" y="1878648"/>
          <a:ext cx="1981477" cy="288000"/>
        </p:xfrm>
        <a:graphic>
          <a:graphicData uri="http://schemas.openxmlformats.org/presentationml/2006/ole">
            <mc:AlternateContent xmlns:mc="http://schemas.openxmlformats.org/markup-compatibility/2006">
              <mc:Choice xmlns:v="urn:schemas-microsoft-com:vml" Requires="v">
                <p:oleObj spid="_x0000_s55350" name="" r:id="rId5" imgW="1383665" imgH="215900" progId="Equation.DSMT4">
                  <p:embed/>
                </p:oleObj>
              </mc:Choice>
              <mc:Fallback>
                <p:oleObj name="" r:id="rId5" imgW="1383665" imgH="215900" progId="Equation.DSMT4">
                  <p:embed/>
                  <p:pic>
                    <p:nvPicPr>
                      <p:cNvPr id="0" name="图片 8"/>
                      <p:cNvPicPr/>
                      <p:nvPr/>
                    </p:nvPicPr>
                    <p:blipFill>
                      <a:blip r:embed="rId6"/>
                      <a:stretch>
                        <a:fillRect/>
                      </a:stretch>
                    </p:blipFill>
                    <p:spPr>
                      <a:xfrm>
                        <a:off x="3504883" y="1878648"/>
                        <a:ext cx="1981477" cy="288000"/>
                      </a:xfrm>
                      <a:prstGeom prst="rect">
                        <a:avLst/>
                      </a:prstGeom>
                      <a:noFill/>
                      <a:ln w="38100">
                        <a:noFill/>
                        <a:miter/>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dirty="0">
                <a:sym typeface="+mn-ea"/>
              </a:rPr>
              <a:t>在第三章，我们提到对于</a:t>
            </a:r>
            <a:r>
              <a:rPr lang="en-US" altLang="zh-CN" dirty="0">
                <a:sym typeface="+mn-ea"/>
              </a:rPr>
              <a:t>2</a:t>
            </a:r>
            <a:r>
              <a:rPr lang="zh-CN" altLang="en-US" dirty="0">
                <a:sym typeface="+mn-ea"/>
              </a:rPr>
              <a:t>维线性平移不变系统（</a:t>
            </a:r>
            <a:r>
              <a:rPr lang="en-US" altLang="zh-CN" dirty="0">
                <a:sym typeface="+mn-ea"/>
              </a:rPr>
              <a:t>2D-LSI</a:t>
            </a:r>
            <a:r>
              <a:rPr lang="zh-CN" altLang="en-US" dirty="0">
                <a:sym typeface="+mn-ea"/>
              </a:rPr>
              <a:t>）系统的输入</a:t>
            </a:r>
            <a:r>
              <a:rPr lang="en-US" altLang="zh-CN" dirty="0">
                <a:sym typeface="+mn-ea"/>
              </a:rPr>
              <a:t>-</a:t>
            </a:r>
            <a:r>
              <a:rPr lang="zh-CN" altLang="en-US" dirty="0">
                <a:sym typeface="+mn-ea"/>
              </a:rPr>
              <a:t>输出关系的卷积描述，可以通过考察系统在复指数信号序列</a:t>
            </a:r>
            <a:endParaRPr lang="zh-CN" altLang="en-US" dirty="0">
              <a:sym typeface="+mn-ea"/>
            </a:endParaRPr>
          </a:p>
          <a:p>
            <a:pPr indent="457200" fontAlgn="auto">
              <a:buClrTx/>
              <a:buSzTx/>
              <a:buNone/>
            </a:pPr>
            <a:endParaRPr lang="zh-CN" altLang="en-US" dirty="0">
              <a:sym typeface="+mn-ea"/>
            </a:endParaRPr>
          </a:p>
          <a:p>
            <a:pPr indent="457200" fontAlgn="auto">
              <a:buClrTx/>
              <a:buSzTx/>
              <a:buNone/>
            </a:pPr>
            <a:endParaRPr lang="zh-CN" altLang="en-US" dirty="0">
              <a:sym typeface="+mn-ea"/>
            </a:endParaRPr>
          </a:p>
          <a:p>
            <a:pPr indent="457200" fontAlgn="auto">
              <a:buClrTx/>
              <a:buSzTx/>
              <a:buNone/>
            </a:pPr>
            <a:r>
              <a:rPr lang="zh-CN" altLang="en-US" dirty="0">
                <a:sym typeface="+mn-ea"/>
              </a:rPr>
              <a:t>下的输出来表征系统的频率响应，因此</a:t>
            </a:r>
            <a:r>
              <a:rPr lang="en-US" altLang="zh-CN" dirty="0">
                <a:sym typeface="+mn-ea"/>
              </a:rPr>
              <a:t>                  </a:t>
            </a:r>
            <a:r>
              <a:rPr lang="zh-CN" altLang="en-US" dirty="0">
                <a:sym typeface="+mn-ea"/>
              </a:rPr>
              <a:t>称为</a:t>
            </a:r>
            <a:r>
              <a:rPr lang="en-US" altLang="zh-CN" dirty="0">
                <a:sym typeface="+mn-ea"/>
              </a:rPr>
              <a:t>2D-LSI</a:t>
            </a:r>
            <a:r>
              <a:rPr lang="zh-CN" altLang="en-US" dirty="0">
                <a:sym typeface="+mn-ea"/>
              </a:rPr>
              <a:t>的</a:t>
            </a:r>
            <a:r>
              <a:rPr lang="zh-CN" altLang="en-US" dirty="0">
                <a:solidFill>
                  <a:srgbClr val="FF0000"/>
                </a:solidFill>
                <a:sym typeface="+mn-ea"/>
              </a:rPr>
              <a:t>特征函数</a:t>
            </a:r>
            <a:r>
              <a:rPr lang="zh-CN" altLang="en-US" dirty="0">
                <a:sym typeface="+mn-ea"/>
              </a:rPr>
              <a:t>（</a:t>
            </a:r>
            <a:r>
              <a:rPr lang="en-US" altLang="zh-CN" dirty="0">
                <a:solidFill>
                  <a:srgbClr val="FF0000"/>
                </a:solidFill>
                <a:sym typeface="+mn-ea"/>
              </a:rPr>
              <a:t>Eigen function</a:t>
            </a:r>
            <a:r>
              <a:rPr lang="zh-CN" altLang="en-US" dirty="0">
                <a:sym typeface="+mn-ea"/>
              </a:rPr>
              <a:t>）。</a:t>
            </a:r>
            <a:endParaRPr lang="zh-CN" altLang="en-US" dirty="0">
              <a:sym typeface="+mn-ea"/>
            </a:endParaRPr>
          </a:p>
          <a:p>
            <a:pPr indent="457200" fontAlgn="auto">
              <a:buClrTx/>
              <a:buSzTx/>
              <a:buNone/>
            </a:pPr>
            <a:endParaRPr lang="zh-CN" altLang="en-US" dirty="0">
              <a:sym typeface="+mn-ea"/>
            </a:endParaRPr>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637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95"/>
          <p:cNvGraphicFramePr>
            <a:graphicFrameLocks noChangeAspect="1"/>
          </p:cNvGraphicFramePr>
          <p:nvPr/>
        </p:nvGraphicFramePr>
        <p:xfrm>
          <a:off x="1754505" y="2125980"/>
          <a:ext cx="3355351" cy="324000"/>
        </p:xfrm>
        <a:graphic>
          <a:graphicData uri="http://schemas.openxmlformats.org/presentationml/2006/ole">
            <mc:AlternateContent xmlns:mc="http://schemas.openxmlformats.org/markup-compatibility/2006">
              <mc:Choice xmlns:v="urn:schemas-microsoft-com:vml" Requires="v">
                <p:oleObj spid="_x0000_s56373" name="" r:id="rId3" imgW="2527300" imgH="241300" progId="Equation.DSMT4">
                  <p:embed/>
                </p:oleObj>
              </mc:Choice>
              <mc:Fallback>
                <p:oleObj name="" r:id="rId3" imgW="2527300" imgH="241300" progId="Equation.DSMT4">
                  <p:embed/>
                  <p:pic>
                    <p:nvPicPr>
                      <p:cNvPr id="0" name="图片 3075"/>
                      <p:cNvPicPr/>
                      <p:nvPr/>
                    </p:nvPicPr>
                    <p:blipFill>
                      <a:blip r:embed="rId4"/>
                      <a:stretch>
                        <a:fillRect/>
                      </a:stretch>
                    </p:blipFill>
                    <p:spPr>
                      <a:xfrm>
                        <a:off x="1754505" y="2125980"/>
                        <a:ext cx="3355351" cy="324000"/>
                      </a:xfrm>
                      <a:prstGeom prst="rect">
                        <a:avLst/>
                      </a:prstGeom>
                      <a:noFill/>
                      <a:ln w="38100">
                        <a:noFill/>
                        <a:miter/>
                      </a:ln>
                    </p:spPr>
                  </p:pic>
                </p:oleObj>
              </mc:Fallback>
            </mc:AlternateContent>
          </a:graphicData>
        </a:graphic>
      </p:graphicFrame>
      <p:graphicFrame>
        <p:nvGraphicFramePr>
          <p:cNvPr id="10" name="对象 -2147481494"/>
          <p:cNvGraphicFramePr>
            <a:graphicFrameLocks noChangeAspect="1"/>
          </p:cNvGraphicFramePr>
          <p:nvPr/>
        </p:nvGraphicFramePr>
        <p:xfrm>
          <a:off x="4956810" y="2522220"/>
          <a:ext cx="814933" cy="288000"/>
        </p:xfrm>
        <a:graphic>
          <a:graphicData uri="http://schemas.openxmlformats.org/presentationml/2006/ole">
            <mc:AlternateContent xmlns:mc="http://schemas.openxmlformats.org/markup-compatibility/2006">
              <mc:Choice xmlns:v="urn:schemas-microsoft-com:vml" Requires="v">
                <p:oleObj spid="_x0000_s56374" name="" r:id="rId5" imgW="481965" imgH="177800" progId="Equation.DSMT4">
                  <p:embed/>
                </p:oleObj>
              </mc:Choice>
              <mc:Fallback>
                <p:oleObj name="" r:id="rId5" imgW="481965" imgH="177800" progId="Equation.DSMT4">
                  <p:embed/>
                  <p:pic>
                    <p:nvPicPr>
                      <p:cNvPr id="0" name="图片 10"/>
                      <p:cNvPicPr/>
                      <p:nvPr/>
                    </p:nvPicPr>
                    <p:blipFill>
                      <a:blip r:embed="rId6"/>
                      <a:stretch>
                        <a:fillRect/>
                      </a:stretch>
                    </p:blipFill>
                    <p:spPr>
                      <a:xfrm>
                        <a:off x="4956810" y="2522220"/>
                        <a:ext cx="814933" cy="288000"/>
                      </a:xfrm>
                      <a:prstGeom prst="rect">
                        <a:avLst/>
                      </a:prstGeom>
                      <a:noFill/>
                      <a:ln w="38100">
                        <a:noFill/>
                        <a:miter/>
                      </a:ln>
                    </p:spPr>
                  </p:pic>
                </p:oleObj>
              </mc:Fallback>
            </mc:AlternateContent>
          </a:graphicData>
        </a:graphic>
      </p:graphicFrame>
      <p:sp>
        <p:nvSpPr>
          <p:cNvPr id="11" name="文本框 10"/>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4</a:t>
            </a:r>
            <a:endParaRPr lang="en-US" sz="1200" b="1" dirty="0">
              <a:solidFill>
                <a:schemeClr val="tx1"/>
              </a:solidFill>
            </a:endParaRPr>
          </a:p>
        </p:txBody>
      </p:sp>
      <p:sp>
        <p:nvSpPr>
          <p:cNvPr id="4" name="矩形 3"/>
          <p:cNvSpPr/>
          <p:nvPr/>
        </p:nvSpPr>
        <p:spPr>
          <a:xfrm>
            <a:off x="266700" y="589650"/>
            <a:ext cx="2181225"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正交表示</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18142" y="1281706"/>
            <a:ext cx="6164308" cy="2169825"/>
          </a:xfrm>
          <a:prstGeom prst="rect">
            <a:avLst/>
          </a:prstGeom>
          <a:noFill/>
        </p:spPr>
        <p:txBody>
          <a:bodyPr wrap="square" rtlCol="0">
            <a:spAutoFit/>
          </a:bodyPr>
          <a:lstStyle/>
          <a:p>
            <a:pPr indent="457200" fontAlgn="auto">
              <a:lnSpc>
                <a:spcPct val="150000"/>
              </a:lnSpc>
            </a:pPr>
            <a:r>
              <a:rPr lang="zh-CN" altLang="en-US" dirty="0"/>
              <a:t>我们需要解决</a:t>
            </a:r>
            <a:r>
              <a:rPr lang="en-US" altLang="zh-CN" dirty="0"/>
              <a:t>3</a:t>
            </a:r>
            <a:r>
              <a:rPr lang="zh-CN" altLang="en-US" dirty="0"/>
              <a:t>个问题：</a:t>
            </a:r>
            <a:endParaRPr lang="zh-CN" altLang="en-US" dirty="0"/>
          </a:p>
          <a:p>
            <a:pPr indent="457200" fontAlgn="auto">
              <a:lnSpc>
                <a:spcPct val="150000"/>
              </a:lnSpc>
            </a:pPr>
            <a:r>
              <a:rPr lang="zh-CN" altLang="en-US" dirty="0"/>
              <a:t>（</a:t>
            </a:r>
            <a:r>
              <a:rPr lang="en-US" altLang="zh-CN" dirty="0"/>
              <a:t>1</a:t>
            </a:r>
            <a:r>
              <a:rPr lang="zh-CN" altLang="en-US" dirty="0"/>
              <a:t>）如何构造合适的基函数？</a:t>
            </a:r>
            <a:endParaRPr lang="zh-CN" altLang="en-US" dirty="0"/>
          </a:p>
          <a:p>
            <a:pPr indent="457200" fontAlgn="auto">
              <a:lnSpc>
                <a:spcPct val="150000"/>
              </a:lnSpc>
            </a:pPr>
            <a:r>
              <a:rPr lang="zh-CN" altLang="en-US" dirty="0"/>
              <a:t>（</a:t>
            </a:r>
            <a:r>
              <a:rPr lang="en-US" altLang="zh-CN" dirty="0"/>
              <a:t>2</a:t>
            </a:r>
            <a:r>
              <a:rPr lang="zh-CN" altLang="en-US" dirty="0"/>
              <a:t>）给定信号或者图像，如何寻找变换（表示）系数？</a:t>
            </a:r>
            <a:endParaRPr lang="zh-CN" altLang="en-US" dirty="0"/>
          </a:p>
          <a:p>
            <a:pPr indent="457200" fontAlgn="auto">
              <a:lnSpc>
                <a:spcPct val="150000"/>
              </a:lnSpc>
            </a:pPr>
            <a:r>
              <a:rPr lang="zh-CN" altLang="en-US" dirty="0"/>
              <a:t>（</a:t>
            </a:r>
            <a:r>
              <a:rPr lang="en-US" altLang="zh-CN" dirty="0"/>
              <a:t>3</a:t>
            </a:r>
            <a:r>
              <a:rPr lang="zh-CN" altLang="en-US" dirty="0"/>
              <a:t>）若已知基函数和变换系数，如何重建原始信号（图像）？</a:t>
            </a: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206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9" name="文本框 8"/>
          <p:cNvSpPr txBox="1"/>
          <p:nvPr/>
        </p:nvSpPr>
        <p:spPr>
          <a:xfrm>
            <a:off x="459946" y="104707"/>
            <a:ext cx="1885689" cy="338554"/>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rPr>
              <a:t>一、</a:t>
            </a:r>
            <a:r>
              <a:rPr lang="zh-CN" altLang="en-US" sz="1600" b="1" dirty="0">
                <a:solidFill>
                  <a:srgbClr val="000066"/>
                </a:solidFill>
                <a:latin typeface="微软雅黑" panose="020B0503020204020204" pitchFamily="34" charset="-122"/>
                <a:ea typeface="微软雅黑" panose="020B0503020204020204" pitchFamily="34" charset="-122"/>
                <a:sym typeface="+mn-ea"/>
              </a:rPr>
              <a:t>理解</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391255" y="183822"/>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正交表示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sym typeface="+mn-ea"/>
              </a:rPr>
              <a:t>即，对于一个卷积系统</a:t>
            </a:r>
            <a:r>
              <a:rPr lang="en-US" altLang="zh-CN">
                <a:sym typeface="+mn-ea"/>
              </a:rPr>
              <a:t>       </a:t>
            </a:r>
            <a:r>
              <a:rPr lang="zh-CN" altLang="en-US">
                <a:sym typeface="+mn-ea"/>
              </a:rPr>
              <a:t>，其卷积核为</a:t>
            </a:r>
            <a:r>
              <a:rPr lang="en-US" altLang="zh-CN">
                <a:sym typeface="+mn-ea"/>
              </a:rPr>
              <a:t>             </a:t>
            </a:r>
            <a:r>
              <a:rPr lang="zh-CN" altLang="en-US">
                <a:sym typeface="+mn-ea"/>
              </a:rPr>
              <a:t>，输入为</a:t>
            </a:r>
            <a:r>
              <a:rPr lang="en-US" altLang="zh-CN">
                <a:sym typeface="+mn-ea"/>
              </a:rPr>
              <a:t>               </a:t>
            </a:r>
            <a:r>
              <a:rPr lang="zh-CN" altLang="en-US">
                <a:sym typeface="+mn-ea"/>
              </a:rPr>
              <a:t>，输出为</a:t>
            </a:r>
            <a:r>
              <a:rPr lang="en-US" altLang="zh-CN">
                <a:sym typeface="+mn-ea"/>
              </a:rPr>
              <a:t>               </a:t>
            </a:r>
            <a:r>
              <a:rPr lang="zh-CN" altLang="en-US">
                <a:sym typeface="+mn-ea"/>
              </a:rPr>
              <a:t>，如图</a:t>
            </a:r>
            <a:r>
              <a:rPr lang="en-US" altLang="zh-CN">
                <a:sym typeface="+mn-ea"/>
              </a:rPr>
              <a:t>5.12</a:t>
            </a:r>
            <a:r>
              <a:rPr lang="zh-CN" altLang="en-US">
                <a:sym typeface="+mn-ea"/>
              </a:rPr>
              <a:t>所示。</a:t>
            </a:r>
            <a:endParaRPr lang="zh-CN" altLang="en-US">
              <a:sym typeface="+mn-ea"/>
            </a:endParaRPr>
          </a:p>
          <a:p>
            <a:pPr indent="457200" fontAlgn="auto">
              <a:buClrTx/>
              <a:buSzTx/>
              <a:buNone/>
            </a:pPr>
            <a:endParaRPr lang="zh-CN" altLang="en-US">
              <a:sym typeface="+mn-ea"/>
            </a:endParaRPr>
          </a:p>
          <a:p>
            <a:pPr indent="457200" fontAlgn="auto">
              <a:buClrTx/>
              <a:buSzTx/>
              <a:buNone/>
            </a:pPr>
            <a:endParaRPr lang="zh-CN" altLang="en-US"/>
          </a:p>
          <a:p>
            <a:pPr indent="457200" fontAlgn="auto">
              <a:buClrTx/>
              <a:buSzTx/>
              <a:buNone/>
            </a:pPr>
            <a:endParaRPr lang="zh-CN" altLang="en-US"/>
          </a:p>
          <a:p>
            <a:pPr indent="457200" algn="ctr" fontAlgn="auto">
              <a:buClrTx/>
              <a:buSzTx/>
              <a:buNone/>
            </a:pPr>
            <a:r>
              <a:rPr lang="zh-CN" altLang="en-US" sz="1400"/>
              <a:t>图</a:t>
            </a:r>
            <a:r>
              <a:rPr lang="en-US" altLang="zh-CN" sz="1400"/>
              <a:t>5.12 </a:t>
            </a:r>
            <a:r>
              <a:rPr lang="zh-CN" altLang="en-US" sz="1400"/>
              <a:t>复指数信号序列在卷积系统下的输出</a:t>
            </a:r>
            <a:endParaRPr lang="zh-CN" altLang="en-US" sz="1400"/>
          </a:p>
          <a:p>
            <a:pPr indent="457200" fontAlgn="auto">
              <a:buClrTx/>
              <a:buSzTx/>
              <a:buNone/>
            </a:pPr>
            <a:endParaRPr lang="zh-CN" altLang="en-US" sz="1400"/>
          </a:p>
          <a:p>
            <a:pPr indent="457200" fontAlgn="auto">
              <a:buClrTx/>
              <a:buSzTx/>
              <a:buNone/>
            </a:pPr>
            <a:r>
              <a:rPr lang="zh-CN" altLang="en-US"/>
              <a:t>则由卷积定义</a:t>
            </a:r>
            <a:endParaRPr lang="zh-CN" altLang="en-US"/>
          </a:p>
          <a:p>
            <a:pPr indent="457200" fontAlgn="auto">
              <a:buClrTx/>
              <a:buSzTx/>
              <a:buNone/>
            </a:pPr>
            <a:endParaRPr lang="zh-CN" altLang="en-US"/>
          </a:p>
          <a:p>
            <a:pPr indent="457200" fontAlgn="auto">
              <a:buClrTx/>
              <a:buSzTx/>
              <a:buNone/>
            </a:pPr>
            <a:r>
              <a:rPr lang="en-US" altLang="zh-CN"/>
              <a:t>                                                                    </a:t>
            </a: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7447"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93"/>
          <p:cNvGraphicFramePr>
            <a:graphicFrameLocks noChangeAspect="1"/>
          </p:cNvGraphicFramePr>
          <p:nvPr/>
        </p:nvGraphicFramePr>
        <p:xfrm>
          <a:off x="3307715" y="1147763"/>
          <a:ext cx="356680" cy="324000"/>
        </p:xfrm>
        <a:graphic>
          <a:graphicData uri="http://schemas.openxmlformats.org/presentationml/2006/ole">
            <mc:AlternateContent xmlns:mc="http://schemas.openxmlformats.org/markup-compatibility/2006">
              <mc:Choice xmlns:v="urn:schemas-microsoft-com:vml" Requires="v">
                <p:oleObj spid="_x0000_s57448" name="" r:id="rId3" imgW="241300" imgH="215900" progId="Equation.DSMT4">
                  <p:embed/>
                </p:oleObj>
              </mc:Choice>
              <mc:Fallback>
                <p:oleObj name="" r:id="rId3" imgW="241300" imgH="215900" progId="Equation.DSMT4">
                  <p:embed/>
                  <p:pic>
                    <p:nvPicPr>
                      <p:cNvPr id="0" name="图片 8"/>
                      <p:cNvPicPr/>
                      <p:nvPr/>
                    </p:nvPicPr>
                    <p:blipFill>
                      <a:blip r:embed="rId4"/>
                      <a:stretch>
                        <a:fillRect/>
                      </a:stretch>
                    </p:blipFill>
                    <p:spPr>
                      <a:xfrm>
                        <a:off x="3307715" y="1147763"/>
                        <a:ext cx="356680" cy="324000"/>
                      </a:xfrm>
                      <a:prstGeom prst="rect">
                        <a:avLst/>
                      </a:prstGeom>
                      <a:noFill/>
                      <a:ln w="38100">
                        <a:noFill/>
                        <a:miter/>
                      </a:ln>
                    </p:spPr>
                  </p:pic>
                </p:oleObj>
              </mc:Fallback>
            </mc:AlternateContent>
          </a:graphicData>
        </a:graphic>
      </p:graphicFrame>
      <p:graphicFrame>
        <p:nvGraphicFramePr>
          <p:cNvPr id="10" name="对象 -2147481492"/>
          <p:cNvGraphicFramePr>
            <a:graphicFrameLocks noChangeAspect="1"/>
          </p:cNvGraphicFramePr>
          <p:nvPr/>
        </p:nvGraphicFramePr>
        <p:xfrm>
          <a:off x="5053648" y="1147763"/>
          <a:ext cx="661287" cy="324000"/>
        </p:xfrm>
        <a:graphic>
          <a:graphicData uri="http://schemas.openxmlformats.org/presentationml/2006/ole">
            <mc:AlternateContent xmlns:mc="http://schemas.openxmlformats.org/markup-compatibility/2006">
              <mc:Choice xmlns:v="urn:schemas-microsoft-com:vml" Requires="v">
                <p:oleObj spid="_x0000_s57449" name="" r:id="rId5" imgW="405765" imgH="215900" progId="Equation.DSMT4">
                  <p:embed/>
                </p:oleObj>
              </mc:Choice>
              <mc:Fallback>
                <p:oleObj name="" r:id="rId5" imgW="405765" imgH="215900" progId="Equation.DSMT4">
                  <p:embed/>
                  <p:pic>
                    <p:nvPicPr>
                      <p:cNvPr id="0" name="图片 9"/>
                      <p:cNvPicPr/>
                      <p:nvPr/>
                    </p:nvPicPr>
                    <p:blipFill>
                      <a:blip r:embed="rId6"/>
                      <a:stretch>
                        <a:fillRect/>
                      </a:stretch>
                    </p:blipFill>
                    <p:spPr>
                      <a:xfrm>
                        <a:off x="5053648" y="1147763"/>
                        <a:ext cx="661287" cy="324000"/>
                      </a:xfrm>
                      <a:prstGeom prst="rect">
                        <a:avLst/>
                      </a:prstGeom>
                      <a:noFill/>
                      <a:ln w="38100">
                        <a:noFill/>
                        <a:miter/>
                      </a:ln>
                    </p:spPr>
                  </p:pic>
                </p:oleObj>
              </mc:Fallback>
            </mc:AlternateContent>
          </a:graphicData>
        </a:graphic>
      </p:graphicFrame>
      <p:graphicFrame>
        <p:nvGraphicFramePr>
          <p:cNvPr id="12" name="对象 -2147481491"/>
          <p:cNvGraphicFramePr>
            <a:graphicFrameLocks noChangeAspect="1"/>
          </p:cNvGraphicFramePr>
          <p:nvPr/>
        </p:nvGraphicFramePr>
        <p:xfrm>
          <a:off x="1030923" y="1408430"/>
          <a:ext cx="740400" cy="324000"/>
        </p:xfrm>
        <a:graphic>
          <a:graphicData uri="http://schemas.openxmlformats.org/presentationml/2006/ole">
            <mc:AlternateContent xmlns:mc="http://schemas.openxmlformats.org/markup-compatibility/2006">
              <mc:Choice xmlns:v="urn:schemas-microsoft-com:vml" Requires="v">
                <p:oleObj spid="_x0000_s57450" name="" r:id="rId7" imgW="380365" imgH="177800" progId="Equation.DSMT4">
                  <p:embed/>
                </p:oleObj>
              </mc:Choice>
              <mc:Fallback>
                <p:oleObj name="" r:id="rId7" imgW="380365" imgH="177800" progId="Equation.DSMT4">
                  <p:embed/>
                  <p:pic>
                    <p:nvPicPr>
                      <p:cNvPr id="0" name="图片 11"/>
                      <p:cNvPicPr/>
                      <p:nvPr/>
                    </p:nvPicPr>
                    <p:blipFill>
                      <a:blip r:embed="rId8"/>
                      <a:stretch>
                        <a:fillRect/>
                      </a:stretch>
                    </p:blipFill>
                    <p:spPr>
                      <a:xfrm>
                        <a:off x="1030923" y="1408430"/>
                        <a:ext cx="740400" cy="324000"/>
                      </a:xfrm>
                      <a:prstGeom prst="rect">
                        <a:avLst/>
                      </a:prstGeom>
                      <a:noFill/>
                      <a:ln w="38100">
                        <a:noFill/>
                        <a:miter/>
                      </a:ln>
                    </p:spPr>
                  </p:pic>
                </p:oleObj>
              </mc:Fallback>
            </mc:AlternateContent>
          </a:graphicData>
        </a:graphic>
      </p:graphicFrame>
      <p:graphicFrame>
        <p:nvGraphicFramePr>
          <p:cNvPr id="14" name="对象 -2147481490"/>
          <p:cNvGraphicFramePr>
            <a:graphicFrameLocks noChangeAspect="1"/>
          </p:cNvGraphicFramePr>
          <p:nvPr/>
        </p:nvGraphicFramePr>
        <p:xfrm>
          <a:off x="2727325" y="1408113"/>
          <a:ext cx="690927" cy="324000"/>
        </p:xfrm>
        <a:graphic>
          <a:graphicData uri="http://schemas.openxmlformats.org/presentationml/2006/ole">
            <mc:AlternateContent xmlns:mc="http://schemas.openxmlformats.org/markup-compatibility/2006">
              <mc:Choice xmlns:v="urn:schemas-microsoft-com:vml" Requires="v">
                <p:oleObj spid="_x0000_s57451" name="" r:id="rId9" imgW="431800" imgH="215900" progId="Equation.DSMT4">
                  <p:embed/>
                </p:oleObj>
              </mc:Choice>
              <mc:Fallback>
                <p:oleObj name="" r:id="rId9" imgW="431800" imgH="215900" progId="Equation.DSMT4">
                  <p:embed/>
                  <p:pic>
                    <p:nvPicPr>
                      <p:cNvPr id="0" name="图片 12"/>
                      <p:cNvPicPr/>
                      <p:nvPr/>
                    </p:nvPicPr>
                    <p:blipFill>
                      <a:blip r:embed="rId10"/>
                      <a:stretch>
                        <a:fillRect/>
                      </a:stretch>
                    </p:blipFill>
                    <p:spPr>
                      <a:xfrm>
                        <a:off x="2727325" y="1408113"/>
                        <a:ext cx="690927" cy="324000"/>
                      </a:xfrm>
                      <a:prstGeom prst="rect">
                        <a:avLst/>
                      </a:prstGeom>
                      <a:noFill/>
                      <a:ln w="38100">
                        <a:noFill/>
                        <a:miter/>
                      </a:ln>
                    </p:spPr>
                  </p:pic>
                </p:oleObj>
              </mc:Fallback>
            </mc:AlternateContent>
          </a:graphicData>
        </a:graphic>
      </p:graphicFrame>
      <p:pic>
        <p:nvPicPr>
          <p:cNvPr id="703" name="图片 70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8403" y="1849755"/>
            <a:ext cx="1948000" cy="432000"/>
          </a:xfrm>
          <a:prstGeom prst="rect">
            <a:avLst/>
          </a:prstGeom>
        </p:spPr>
      </p:pic>
      <p:graphicFrame>
        <p:nvGraphicFramePr>
          <p:cNvPr id="16" name="对象 -2147481489"/>
          <p:cNvGraphicFramePr>
            <a:graphicFrameLocks noChangeAspect="1"/>
          </p:cNvGraphicFramePr>
          <p:nvPr/>
        </p:nvGraphicFramePr>
        <p:xfrm>
          <a:off x="1936750" y="3411220"/>
          <a:ext cx="2817819" cy="1260000"/>
        </p:xfrm>
        <a:graphic>
          <a:graphicData uri="http://schemas.openxmlformats.org/presentationml/2006/ole">
            <mc:AlternateContent xmlns:mc="http://schemas.openxmlformats.org/markup-compatibility/2006">
              <mc:Choice xmlns:v="urn:schemas-microsoft-com:vml" Requires="v">
                <p:oleObj spid="_x0000_s57452" name="" r:id="rId12" imgW="2197100" imgH="977900" progId="Equation.DSMT4">
                  <p:embed/>
                </p:oleObj>
              </mc:Choice>
              <mc:Fallback>
                <p:oleObj name="" r:id="rId12" imgW="2197100" imgH="977900" progId="Equation.DSMT4">
                  <p:embed/>
                  <p:pic>
                    <p:nvPicPr>
                      <p:cNvPr id="0" name="图片 15"/>
                      <p:cNvPicPr/>
                      <p:nvPr/>
                    </p:nvPicPr>
                    <p:blipFill>
                      <a:blip r:embed="rId13"/>
                      <a:stretch>
                        <a:fillRect/>
                      </a:stretch>
                    </p:blipFill>
                    <p:spPr>
                      <a:xfrm>
                        <a:off x="1936750" y="3411220"/>
                        <a:ext cx="2817819" cy="1260000"/>
                      </a:xfrm>
                      <a:prstGeom prst="rect">
                        <a:avLst/>
                      </a:prstGeom>
                      <a:noFill/>
                      <a:ln w="38100">
                        <a:noFill/>
                        <a:miter/>
                      </a:ln>
                    </p:spPr>
                  </p:pic>
                </p:oleObj>
              </mc:Fallback>
            </mc:AlternateContent>
          </a:graphicData>
        </a:graphic>
      </p:graphicFrame>
      <p:sp>
        <p:nvSpPr>
          <p:cNvPr id="15" name="文本框 14"/>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dirty="0"/>
              <a:t>令</a:t>
            </a: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r>
              <a:rPr lang="zh-CN" altLang="en-US" dirty="0"/>
              <a:t>则</a:t>
            </a: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r>
              <a:rPr lang="en-US" altLang="zh-CN" dirty="0"/>
              <a:t>                                                                    </a:t>
            </a:r>
            <a:endParaRPr lang="zh-CN" altLang="en-US" dirty="0"/>
          </a:p>
          <a:p>
            <a:pPr indent="457200" fontAlgn="auto">
              <a:buClrTx/>
              <a:buSzTx/>
              <a:buNone/>
            </a:pPr>
            <a:r>
              <a:rPr lang="zh-CN" altLang="en-US" dirty="0"/>
              <a:t>其中</a:t>
            </a:r>
            <a:r>
              <a:rPr lang="en-US" altLang="zh-CN" dirty="0"/>
              <a:t>              </a:t>
            </a:r>
            <a:r>
              <a:rPr lang="zh-CN" altLang="en-US" dirty="0"/>
              <a:t>称为</a:t>
            </a:r>
            <a:r>
              <a:rPr lang="en-US" altLang="zh-CN" dirty="0"/>
              <a:t>LSI</a:t>
            </a:r>
            <a:r>
              <a:rPr lang="zh-CN" altLang="en-US" dirty="0"/>
              <a:t>系统的</a:t>
            </a:r>
            <a:r>
              <a:rPr lang="zh-CN" altLang="en-US" b="1" dirty="0">
                <a:solidFill>
                  <a:srgbClr val="FF0000"/>
                </a:solidFill>
              </a:rPr>
              <a:t>频率响应（</a:t>
            </a:r>
            <a:r>
              <a:rPr lang="en-US" altLang="zh-CN" b="1" dirty="0">
                <a:solidFill>
                  <a:srgbClr val="FF0000"/>
                </a:solidFill>
              </a:rPr>
              <a:t>Frequency Response</a:t>
            </a:r>
            <a:r>
              <a:rPr lang="zh-CN" altLang="en-US" b="1" dirty="0">
                <a:solidFill>
                  <a:srgbClr val="FF0000"/>
                </a:solidFill>
              </a:rPr>
              <a:t>）</a:t>
            </a:r>
            <a:r>
              <a:rPr lang="zh-CN" altLang="en-US" dirty="0"/>
              <a:t>。这本质上是</a:t>
            </a:r>
            <a:r>
              <a:rPr lang="en-US" altLang="zh-CN" dirty="0"/>
              <a:t>             </a:t>
            </a:r>
            <a:r>
              <a:rPr lang="zh-CN" altLang="en-US" dirty="0"/>
              <a:t>的</a:t>
            </a:r>
            <a:r>
              <a:rPr lang="en-US" altLang="zh-CN" dirty="0"/>
              <a:t>2</a:t>
            </a:r>
            <a:r>
              <a:rPr lang="zh-CN" altLang="en-US" dirty="0"/>
              <a:t>维傅里叶变换（此处是采取无穷级数表示形式），换言之</a:t>
            </a: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8471"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88"/>
          <p:cNvGraphicFramePr>
            <a:graphicFrameLocks noChangeAspect="1"/>
          </p:cNvGraphicFramePr>
          <p:nvPr/>
        </p:nvGraphicFramePr>
        <p:xfrm>
          <a:off x="2272983" y="1605915"/>
          <a:ext cx="2373313" cy="468000"/>
        </p:xfrm>
        <a:graphic>
          <a:graphicData uri="http://schemas.openxmlformats.org/presentationml/2006/ole">
            <mc:AlternateContent xmlns:mc="http://schemas.openxmlformats.org/markup-compatibility/2006">
              <mc:Choice xmlns:v="urn:schemas-microsoft-com:vml" Requires="v">
                <p:oleObj spid="_x0000_s58472" name="" r:id="rId3" imgW="1841500" imgH="368300" progId="Equation.DSMT4">
                  <p:embed/>
                </p:oleObj>
              </mc:Choice>
              <mc:Fallback>
                <p:oleObj name="" r:id="rId3" imgW="1841500" imgH="368300" progId="Equation.DSMT4">
                  <p:embed/>
                  <p:pic>
                    <p:nvPicPr>
                      <p:cNvPr id="0" name="图片 3075"/>
                      <p:cNvPicPr/>
                      <p:nvPr/>
                    </p:nvPicPr>
                    <p:blipFill>
                      <a:blip r:embed="rId4"/>
                      <a:stretch>
                        <a:fillRect/>
                      </a:stretch>
                    </p:blipFill>
                    <p:spPr>
                      <a:xfrm>
                        <a:off x="2272983" y="1605915"/>
                        <a:ext cx="2373313" cy="468000"/>
                      </a:xfrm>
                      <a:prstGeom prst="rect">
                        <a:avLst/>
                      </a:prstGeom>
                      <a:noFill/>
                      <a:ln w="38100">
                        <a:noFill/>
                        <a:miter/>
                      </a:ln>
                    </p:spPr>
                  </p:pic>
                </p:oleObj>
              </mc:Fallback>
            </mc:AlternateContent>
          </a:graphicData>
        </a:graphic>
      </p:graphicFrame>
      <p:graphicFrame>
        <p:nvGraphicFramePr>
          <p:cNvPr id="10" name="对象 -2147481487"/>
          <p:cNvGraphicFramePr>
            <a:graphicFrameLocks noChangeAspect="1"/>
          </p:cNvGraphicFramePr>
          <p:nvPr/>
        </p:nvGraphicFramePr>
        <p:xfrm>
          <a:off x="2351723" y="2721610"/>
          <a:ext cx="2694543" cy="324000"/>
        </p:xfrm>
        <a:graphic>
          <a:graphicData uri="http://schemas.openxmlformats.org/presentationml/2006/ole">
            <mc:AlternateContent xmlns:mc="http://schemas.openxmlformats.org/markup-compatibility/2006">
              <mc:Choice xmlns:v="urn:schemas-microsoft-com:vml" Requires="v">
                <p:oleObj spid="_x0000_s58473" name="" r:id="rId5" imgW="1981200" imgH="241300" progId="Equation.DSMT4">
                  <p:embed/>
                </p:oleObj>
              </mc:Choice>
              <mc:Fallback>
                <p:oleObj name="" r:id="rId5" imgW="1981200" imgH="241300" progId="Equation.DSMT4">
                  <p:embed/>
                  <p:pic>
                    <p:nvPicPr>
                      <p:cNvPr id="0" name="图片 16"/>
                      <p:cNvPicPr/>
                      <p:nvPr/>
                    </p:nvPicPr>
                    <p:blipFill>
                      <a:blip r:embed="rId6"/>
                      <a:stretch>
                        <a:fillRect/>
                      </a:stretch>
                    </p:blipFill>
                    <p:spPr>
                      <a:xfrm>
                        <a:off x="2351723" y="2721610"/>
                        <a:ext cx="2694543" cy="324000"/>
                      </a:xfrm>
                      <a:prstGeom prst="rect">
                        <a:avLst/>
                      </a:prstGeom>
                      <a:noFill/>
                      <a:ln w="38100">
                        <a:noFill/>
                        <a:miter/>
                      </a:ln>
                    </p:spPr>
                  </p:pic>
                </p:oleObj>
              </mc:Fallback>
            </mc:AlternateContent>
          </a:graphicData>
        </a:graphic>
      </p:graphicFrame>
      <p:graphicFrame>
        <p:nvGraphicFramePr>
          <p:cNvPr id="12" name="对象 -2147481486"/>
          <p:cNvGraphicFramePr>
            <a:graphicFrameLocks noChangeAspect="1"/>
          </p:cNvGraphicFramePr>
          <p:nvPr/>
        </p:nvGraphicFramePr>
        <p:xfrm>
          <a:off x="1492568" y="3344863"/>
          <a:ext cx="664152" cy="324000"/>
        </p:xfrm>
        <a:graphic>
          <a:graphicData uri="http://schemas.openxmlformats.org/presentationml/2006/ole">
            <mc:AlternateContent xmlns:mc="http://schemas.openxmlformats.org/markup-compatibility/2006">
              <mc:Choice xmlns:v="urn:schemas-microsoft-com:vml" Requires="v">
                <p:oleObj spid="_x0000_s58474" name="" r:id="rId7" imgW="443865" imgH="215900" progId="Equation.DSMT4">
                  <p:embed/>
                </p:oleObj>
              </mc:Choice>
              <mc:Fallback>
                <p:oleObj name="" r:id="rId7" imgW="443865" imgH="215900" progId="Equation.DSMT4">
                  <p:embed/>
                  <p:pic>
                    <p:nvPicPr>
                      <p:cNvPr id="0" name="图片 17"/>
                      <p:cNvPicPr/>
                      <p:nvPr/>
                    </p:nvPicPr>
                    <p:blipFill>
                      <a:blip r:embed="rId8"/>
                      <a:stretch>
                        <a:fillRect/>
                      </a:stretch>
                    </p:blipFill>
                    <p:spPr>
                      <a:xfrm>
                        <a:off x="1492568" y="3344863"/>
                        <a:ext cx="664152" cy="324000"/>
                      </a:xfrm>
                      <a:prstGeom prst="rect">
                        <a:avLst/>
                      </a:prstGeom>
                      <a:noFill/>
                      <a:ln w="38100">
                        <a:noFill/>
                        <a:miter/>
                      </a:ln>
                    </p:spPr>
                  </p:pic>
                </p:oleObj>
              </mc:Fallback>
            </mc:AlternateContent>
          </a:graphicData>
        </a:graphic>
      </p:graphicFrame>
      <p:graphicFrame>
        <p:nvGraphicFramePr>
          <p:cNvPr id="14" name="对象 -2147481485"/>
          <p:cNvGraphicFramePr>
            <a:graphicFrameLocks noChangeAspect="1"/>
          </p:cNvGraphicFramePr>
          <p:nvPr/>
        </p:nvGraphicFramePr>
        <p:xfrm>
          <a:off x="3074988" y="3614738"/>
          <a:ext cx="661287" cy="324000"/>
        </p:xfrm>
        <a:graphic>
          <a:graphicData uri="http://schemas.openxmlformats.org/presentationml/2006/ole">
            <mc:AlternateContent xmlns:mc="http://schemas.openxmlformats.org/markup-compatibility/2006">
              <mc:Choice xmlns:v="urn:schemas-microsoft-com:vml" Requires="v">
                <p:oleObj spid="_x0000_s58475" name="" r:id="rId9" imgW="405765" imgH="215900" progId="Equation.DSMT4">
                  <p:embed/>
                </p:oleObj>
              </mc:Choice>
              <mc:Fallback>
                <p:oleObj name="" r:id="rId9" imgW="405765" imgH="215900" progId="Equation.DSMT4">
                  <p:embed/>
                  <p:pic>
                    <p:nvPicPr>
                      <p:cNvPr id="0" name="图片 18"/>
                      <p:cNvPicPr/>
                      <p:nvPr/>
                    </p:nvPicPr>
                    <p:blipFill>
                      <a:blip r:embed="rId10"/>
                      <a:stretch>
                        <a:fillRect/>
                      </a:stretch>
                    </p:blipFill>
                    <p:spPr>
                      <a:xfrm>
                        <a:off x="3074988" y="3614738"/>
                        <a:ext cx="661287" cy="324000"/>
                      </a:xfrm>
                      <a:prstGeom prst="rect">
                        <a:avLst/>
                      </a:prstGeom>
                      <a:noFill/>
                      <a:ln w="38100">
                        <a:noFill/>
                        <a:miter/>
                      </a:ln>
                    </p:spPr>
                  </p:pic>
                </p:oleObj>
              </mc:Fallback>
            </mc:AlternateContent>
          </a:graphicData>
        </a:graphic>
      </p:graphicFrame>
      <p:graphicFrame>
        <p:nvGraphicFramePr>
          <p:cNvPr id="16" name="对象 -2147481484"/>
          <p:cNvGraphicFramePr>
            <a:graphicFrameLocks noChangeAspect="1"/>
          </p:cNvGraphicFramePr>
          <p:nvPr/>
        </p:nvGraphicFramePr>
        <p:xfrm>
          <a:off x="2699385" y="4328795"/>
          <a:ext cx="1559681" cy="324000"/>
        </p:xfrm>
        <a:graphic>
          <a:graphicData uri="http://schemas.openxmlformats.org/presentationml/2006/ole">
            <mc:AlternateContent xmlns:mc="http://schemas.openxmlformats.org/markup-compatibility/2006">
              <mc:Choice xmlns:v="urn:schemas-microsoft-com:vml" Requires="v">
                <p:oleObj spid="_x0000_s58476" name="" r:id="rId11" imgW="1143000" imgH="241300" progId="Equation.DSMT4">
                  <p:embed/>
                </p:oleObj>
              </mc:Choice>
              <mc:Fallback>
                <p:oleObj name="" r:id="rId11" imgW="1143000" imgH="241300" progId="Equation.DSMT4">
                  <p:embed/>
                  <p:pic>
                    <p:nvPicPr>
                      <p:cNvPr id="0" name="图片 20"/>
                      <p:cNvPicPr/>
                      <p:nvPr/>
                    </p:nvPicPr>
                    <p:blipFill>
                      <a:blip r:embed="rId12"/>
                      <a:stretch>
                        <a:fillRect/>
                      </a:stretch>
                    </p:blipFill>
                    <p:spPr>
                      <a:xfrm>
                        <a:off x="2699385" y="4328795"/>
                        <a:ext cx="1559681" cy="324000"/>
                      </a:xfrm>
                      <a:prstGeom prst="rect">
                        <a:avLst/>
                      </a:prstGeom>
                      <a:noFill/>
                      <a:ln w="38100">
                        <a:noFill/>
                        <a:miter/>
                      </a:ln>
                    </p:spPr>
                  </p:pic>
                </p:oleObj>
              </mc:Fallback>
            </mc:AlternateContent>
          </a:graphicData>
        </a:graphic>
      </p:graphicFrame>
      <p:sp>
        <p:nvSpPr>
          <p:cNvPr id="13" name="文本框 12"/>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sym typeface="+mn-ea"/>
              </a:rPr>
              <a:t>对于一般的信号输入</a:t>
            </a:r>
            <a:endParaRPr lang="zh-CN" altLang="en-US">
              <a:sym typeface="+mn-ea"/>
            </a:endParaRPr>
          </a:p>
          <a:p>
            <a:pPr indent="457200" fontAlgn="auto">
              <a:buClrTx/>
              <a:buSzTx/>
              <a:buNone/>
            </a:pPr>
            <a:endParaRPr lang="zh-CN" altLang="en-US">
              <a:sym typeface="+mn-ea"/>
            </a:endParaRPr>
          </a:p>
          <a:p>
            <a:pPr indent="457200" fontAlgn="auto">
              <a:buClrTx/>
              <a:buSzTx/>
              <a:buNone/>
            </a:pPr>
            <a:endParaRPr lang="zh-CN" altLang="en-US"/>
          </a:p>
          <a:p>
            <a:pPr indent="457200" fontAlgn="auto">
              <a:buClrTx/>
              <a:buSzTx/>
              <a:buNone/>
            </a:pPr>
            <a:endParaRPr lang="zh-CN" altLang="en-US"/>
          </a:p>
          <a:p>
            <a:pPr indent="457200" algn="ctr" fontAlgn="auto">
              <a:buClrTx/>
              <a:buSzTx/>
              <a:buNone/>
            </a:pPr>
            <a:r>
              <a:rPr lang="zh-CN" altLang="en-US" sz="1400"/>
              <a:t>图</a:t>
            </a:r>
            <a:r>
              <a:rPr lang="en-US" altLang="zh-CN" sz="1400"/>
              <a:t>5.13  </a:t>
            </a:r>
            <a:r>
              <a:rPr lang="zh-CN" altLang="en-US" sz="1400"/>
              <a:t>卷积系统的输入</a:t>
            </a:r>
            <a:r>
              <a:rPr lang="en-US" altLang="zh-CN" sz="1400"/>
              <a:t>-</a:t>
            </a:r>
            <a:r>
              <a:rPr lang="zh-CN" altLang="en-US" sz="1400"/>
              <a:t>输出关系</a:t>
            </a:r>
            <a:endParaRPr lang="zh-CN" altLang="en-US" sz="1400"/>
          </a:p>
          <a:p>
            <a:pPr indent="457200" fontAlgn="auto">
              <a:buClrTx/>
              <a:buSzTx/>
              <a:buNone/>
            </a:pPr>
            <a:r>
              <a:rPr lang="zh-CN" altLang="en-US"/>
              <a:t>由卷积定义</a:t>
            </a:r>
            <a:endParaRPr lang="zh-CN" altLang="en-US"/>
          </a:p>
          <a:p>
            <a:pPr indent="457200" fontAlgn="auto">
              <a:buClrTx/>
              <a:buSzTx/>
              <a:buNone/>
            </a:pPr>
            <a:endParaRPr lang="zh-CN" altLang="en-US"/>
          </a:p>
          <a:p>
            <a:pPr indent="457200" fontAlgn="auto">
              <a:buClrTx/>
              <a:buSzTx/>
              <a:buNone/>
            </a:pPr>
            <a:r>
              <a:rPr lang="en-US" altLang="zh-CN"/>
              <a:t>                                                                     </a:t>
            </a:r>
            <a:r>
              <a:rPr lang="zh-CN" altLang="en-US">
                <a:sym typeface="+mn-ea"/>
              </a:rPr>
              <a:t>（</a:t>
            </a:r>
            <a:r>
              <a:rPr lang="en-US" altLang="zh-CN">
                <a:sym typeface="+mn-ea"/>
              </a:rPr>
              <a:t>5.59</a:t>
            </a:r>
            <a:r>
              <a:rPr lang="zh-CN" altLang="en-US">
                <a:sym typeface="+mn-ea"/>
              </a:rPr>
              <a:t>）</a:t>
            </a:r>
            <a:endParaRPr lang="zh-CN" altLang="en-US"/>
          </a:p>
          <a:p>
            <a:pPr indent="457200" fontAlgn="auto">
              <a:buClrTx/>
              <a:buSzTx/>
              <a:buNone/>
            </a:pPr>
            <a:r>
              <a:rPr lang="en-US" altLang="zh-CN"/>
              <a:t>                                                                   </a:t>
            </a:r>
            <a:endParaRPr lang="en-US" altLang="zh-CN"/>
          </a:p>
          <a:p>
            <a:pPr indent="457200" fontAlgn="auto">
              <a:buClrTx/>
              <a:buSzTx/>
              <a:buNone/>
            </a:pPr>
            <a:r>
              <a:rPr lang="zh-CN" altLang="en-US"/>
              <a:t>由逆傅里叶变换</a:t>
            </a:r>
            <a:endParaRPr lang="zh-CN" altLang="en-US"/>
          </a:p>
          <a:p>
            <a:pPr indent="457200" fontAlgn="auto">
              <a:buClrTx/>
              <a:buSzTx/>
              <a:buNone/>
            </a:pPr>
            <a:endParaRPr lang="zh-CN" altLang="en-US"/>
          </a:p>
          <a:p>
            <a:pPr indent="457200" fontAlgn="auto">
              <a:buClrTx/>
              <a:buSzTx/>
              <a:buNone/>
            </a:pPr>
            <a:r>
              <a:rPr lang="en-US" altLang="zh-CN"/>
              <a:t>                                                                             </a:t>
            </a:r>
            <a:r>
              <a:rPr lang="zh-CN" altLang="en-US"/>
              <a:t>（</a:t>
            </a:r>
            <a:r>
              <a:rPr lang="en-US" altLang="zh-CN"/>
              <a:t>5.60</a:t>
            </a:r>
            <a:r>
              <a:rPr lang="zh-CN" altLang="en-US"/>
              <a:t>）</a:t>
            </a: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9444"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15" name="对象 -2147481483"/>
          <p:cNvGraphicFramePr>
            <a:graphicFrameLocks noChangeAspect="1"/>
          </p:cNvGraphicFramePr>
          <p:nvPr/>
        </p:nvGraphicFramePr>
        <p:xfrm>
          <a:off x="2511425" y="2917825"/>
          <a:ext cx="1711413" cy="360000"/>
        </p:xfrm>
        <a:graphic>
          <a:graphicData uri="http://schemas.openxmlformats.org/presentationml/2006/ole">
            <mc:AlternateContent xmlns:mc="http://schemas.openxmlformats.org/markup-compatibility/2006">
              <mc:Choice xmlns:v="urn:schemas-microsoft-com:vml" Requires="v">
                <p:oleObj spid="_x0000_s59445" name="" r:id="rId3" imgW="1155700" imgH="241300" progId="Equation.DSMT4">
                  <p:embed/>
                </p:oleObj>
              </mc:Choice>
              <mc:Fallback>
                <p:oleObj name="" r:id="rId3" imgW="1155700" imgH="241300" progId="Equation.DSMT4">
                  <p:embed/>
                  <p:pic>
                    <p:nvPicPr>
                      <p:cNvPr id="0" name="图片 13"/>
                      <p:cNvPicPr/>
                      <p:nvPr/>
                    </p:nvPicPr>
                    <p:blipFill>
                      <a:blip r:embed="rId4"/>
                      <a:stretch>
                        <a:fillRect/>
                      </a:stretch>
                    </p:blipFill>
                    <p:spPr>
                      <a:xfrm>
                        <a:off x="2511425" y="2917825"/>
                        <a:ext cx="1711413" cy="360000"/>
                      </a:xfrm>
                      <a:prstGeom prst="rect">
                        <a:avLst/>
                      </a:prstGeom>
                      <a:noFill/>
                      <a:ln w="38100">
                        <a:noFill/>
                        <a:miter/>
                      </a:ln>
                    </p:spPr>
                  </p:pic>
                </p:oleObj>
              </mc:Fallback>
            </mc:AlternateContent>
          </a:graphicData>
        </a:graphic>
      </p:graphicFrame>
      <p:graphicFrame>
        <p:nvGraphicFramePr>
          <p:cNvPr id="17" name="对象 -2147481482"/>
          <p:cNvGraphicFramePr>
            <a:graphicFrameLocks noChangeAspect="1"/>
          </p:cNvGraphicFramePr>
          <p:nvPr/>
        </p:nvGraphicFramePr>
        <p:xfrm>
          <a:off x="2345373" y="3959860"/>
          <a:ext cx="2240063" cy="468000"/>
        </p:xfrm>
        <a:graphic>
          <a:graphicData uri="http://schemas.openxmlformats.org/presentationml/2006/ole">
            <mc:AlternateContent xmlns:mc="http://schemas.openxmlformats.org/markup-compatibility/2006">
              <mc:Choice xmlns:v="urn:schemas-microsoft-com:vml" Requires="v">
                <p:oleObj spid="_x0000_s59446" name="" r:id="rId5" imgW="1752600" imgH="368300" progId="Equation.DSMT4">
                  <p:embed/>
                </p:oleObj>
              </mc:Choice>
              <mc:Fallback>
                <p:oleObj name="" r:id="rId5" imgW="1752600" imgH="368300" progId="Equation.DSMT4">
                  <p:embed/>
                  <p:pic>
                    <p:nvPicPr>
                      <p:cNvPr id="0" name="图片 14"/>
                      <p:cNvPicPr/>
                      <p:nvPr/>
                    </p:nvPicPr>
                    <p:blipFill>
                      <a:blip r:embed="rId6"/>
                      <a:stretch>
                        <a:fillRect/>
                      </a:stretch>
                    </p:blipFill>
                    <p:spPr>
                      <a:xfrm>
                        <a:off x="2345373" y="3959860"/>
                        <a:ext cx="2240063" cy="468000"/>
                      </a:xfrm>
                      <a:prstGeom prst="rect">
                        <a:avLst/>
                      </a:prstGeom>
                      <a:noFill/>
                      <a:ln w="38100">
                        <a:noFill/>
                        <a:miter/>
                      </a:ln>
                    </p:spPr>
                  </p:pic>
                </p:oleObj>
              </mc:Fallback>
            </mc:AlternateContent>
          </a:graphicData>
        </a:graphic>
      </p:graphicFrame>
      <p:pic>
        <p:nvPicPr>
          <p:cNvPr id="21"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5373" y="1563053"/>
            <a:ext cx="2125382" cy="432000"/>
          </a:xfrm>
          <a:prstGeom prst="rect">
            <a:avLst/>
          </a:prstGeom>
        </p:spPr>
      </p:pic>
      <p:sp>
        <p:nvSpPr>
          <p:cNvPr id="11" name="文本框 10"/>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将式（</a:t>
            </a:r>
            <a:r>
              <a:rPr lang="en-US" altLang="zh-CN"/>
              <a:t>5.60</a:t>
            </a:r>
            <a:r>
              <a:rPr lang="zh-CN" altLang="en-US"/>
              <a:t>）代入系统表达式（</a:t>
            </a:r>
            <a:r>
              <a:rPr lang="en-US" altLang="zh-CN"/>
              <a:t>5.59</a:t>
            </a:r>
            <a:r>
              <a:rPr lang="zh-CN" altLang="en-US"/>
              <a:t>），则</a:t>
            </a:r>
            <a:r>
              <a:rPr lang="en-US" altLang="zh-CN"/>
              <a:t> </a:t>
            </a: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zh-CN" altLang="en-US"/>
              <a:t>由上式可见为逆傅里叶变换表达式，由此</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综合可知</a:t>
            </a:r>
            <a:endParaRPr lang="zh-CN" altLang="en-US"/>
          </a:p>
          <a:p>
            <a:pPr indent="457200" fontAlgn="auto">
              <a:buClrTx/>
              <a:buSzTx/>
              <a:buNone/>
            </a:pP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048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81"/>
          <p:cNvGraphicFramePr>
            <a:graphicFrameLocks noChangeAspect="1"/>
          </p:cNvGraphicFramePr>
          <p:nvPr/>
        </p:nvGraphicFramePr>
        <p:xfrm>
          <a:off x="1032510" y="1527810"/>
          <a:ext cx="4962198" cy="1152000"/>
        </p:xfrm>
        <a:graphic>
          <a:graphicData uri="http://schemas.openxmlformats.org/presentationml/2006/ole">
            <mc:AlternateContent xmlns:mc="http://schemas.openxmlformats.org/markup-compatibility/2006">
              <mc:Choice xmlns:v="urn:schemas-microsoft-com:vml" Requires="v">
                <p:oleObj spid="_x0000_s60486" name="" r:id="rId3" imgW="3873500" imgH="850900" progId="Equation.DSMT4">
                  <p:embed/>
                </p:oleObj>
              </mc:Choice>
              <mc:Fallback>
                <p:oleObj name="" r:id="rId3" imgW="3873500" imgH="850900" progId="Equation.DSMT4">
                  <p:embed/>
                  <p:pic>
                    <p:nvPicPr>
                      <p:cNvPr id="0" name="图片 3075"/>
                      <p:cNvPicPr/>
                      <p:nvPr/>
                    </p:nvPicPr>
                    <p:blipFill>
                      <a:blip r:embed="rId4"/>
                      <a:stretch>
                        <a:fillRect/>
                      </a:stretch>
                    </p:blipFill>
                    <p:spPr>
                      <a:xfrm>
                        <a:off x="1032510" y="1527810"/>
                        <a:ext cx="4962198" cy="1152000"/>
                      </a:xfrm>
                      <a:prstGeom prst="rect">
                        <a:avLst/>
                      </a:prstGeom>
                      <a:noFill/>
                      <a:ln w="38100">
                        <a:noFill/>
                        <a:miter/>
                      </a:ln>
                    </p:spPr>
                  </p:pic>
                </p:oleObj>
              </mc:Fallback>
            </mc:AlternateContent>
          </a:graphicData>
        </a:graphic>
      </p:graphicFrame>
      <p:graphicFrame>
        <p:nvGraphicFramePr>
          <p:cNvPr id="10" name="对象 -2147481480"/>
          <p:cNvGraphicFramePr>
            <a:graphicFrameLocks noChangeAspect="1"/>
          </p:cNvGraphicFramePr>
          <p:nvPr/>
        </p:nvGraphicFramePr>
        <p:xfrm>
          <a:off x="2384108" y="3248978"/>
          <a:ext cx="2204631" cy="324000"/>
        </p:xfrm>
        <a:graphic>
          <a:graphicData uri="http://schemas.openxmlformats.org/presentationml/2006/ole">
            <mc:AlternateContent xmlns:mc="http://schemas.openxmlformats.org/markup-compatibility/2006">
              <mc:Choice xmlns:v="urn:schemas-microsoft-com:vml" Requires="v">
                <p:oleObj spid="_x0000_s60487" name="" r:id="rId5" imgW="1383665" imgH="215900" progId="Equation.DSMT4">
                  <p:embed/>
                </p:oleObj>
              </mc:Choice>
              <mc:Fallback>
                <p:oleObj name="" r:id="rId5" imgW="1383665" imgH="215900" progId="Equation.DSMT4">
                  <p:embed/>
                  <p:pic>
                    <p:nvPicPr>
                      <p:cNvPr id="0" name="图片 18"/>
                      <p:cNvPicPr/>
                      <p:nvPr/>
                    </p:nvPicPr>
                    <p:blipFill>
                      <a:blip r:embed="rId6"/>
                      <a:stretch>
                        <a:fillRect/>
                      </a:stretch>
                    </p:blipFill>
                    <p:spPr>
                      <a:xfrm>
                        <a:off x="2384108" y="3248978"/>
                        <a:ext cx="2204631" cy="324000"/>
                      </a:xfrm>
                      <a:prstGeom prst="rect">
                        <a:avLst/>
                      </a:prstGeom>
                      <a:noFill/>
                      <a:ln w="38100">
                        <a:noFill/>
                        <a:miter/>
                      </a:ln>
                    </p:spPr>
                  </p:pic>
                </p:oleObj>
              </mc:Fallback>
            </mc:AlternateContent>
          </a:graphicData>
        </a:graphic>
      </p:graphicFrame>
      <p:graphicFrame>
        <p:nvGraphicFramePr>
          <p:cNvPr id="12" name="对象 -2147481479"/>
          <p:cNvGraphicFramePr>
            <a:graphicFrameLocks noChangeAspect="1"/>
          </p:cNvGraphicFramePr>
          <p:nvPr/>
        </p:nvGraphicFramePr>
        <p:xfrm>
          <a:off x="1640840" y="4067810"/>
          <a:ext cx="4032000" cy="504000"/>
        </p:xfrm>
        <a:graphic>
          <a:graphicData uri="http://schemas.openxmlformats.org/presentationml/2006/ole">
            <mc:AlternateContent xmlns:mc="http://schemas.openxmlformats.org/markup-compatibility/2006">
              <mc:Choice xmlns:v="urn:schemas-microsoft-com:vml" Requires="v">
                <p:oleObj spid="_x0000_s60488" name="" r:id="rId7" imgW="2933700" imgH="368300" progId="Equation.DSMT4">
                  <p:embed/>
                </p:oleObj>
              </mc:Choice>
              <mc:Fallback>
                <p:oleObj name="" r:id="rId7" imgW="2933700" imgH="368300" progId="Equation.DSMT4">
                  <p:embed/>
                  <p:pic>
                    <p:nvPicPr>
                      <p:cNvPr id="0" name="图片 20"/>
                      <p:cNvPicPr/>
                      <p:nvPr/>
                    </p:nvPicPr>
                    <p:blipFill>
                      <a:blip r:embed="rId8"/>
                      <a:stretch>
                        <a:fillRect/>
                      </a:stretch>
                    </p:blipFill>
                    <p:spPr>
                      <a:xfrm>
                        <a:off x="1640840" y="4067810"/>
                        <a:ext cx="4032000" cy="504000"/>
                      </a:xfrm>
                      <a:prstGeom prst="rect">
                        <a:avLst/>
                      </a:prstGeom>
                      <a:noFill/>
                      <a:ln w="38100">
                        <a:noFill/>
                        <a:miter/>
                      </a:ln>
                    </p:spPr>
                  </p:pic>
                </p:oleObj>
              </mc:Fallback>
            </mc:AlternateContent>
          </a:graphicData>
        </a:graphic>
      </p:graphicFrame>
      <p:sp>
        <p:nvSpPr>
          <p:cNvPr id="11" name="文本框 10"/>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2609536"/>
          </a:xfrm>
          <a:prstGeom prst="rect">
            <a:avLst/>
          </a:prstGeom>
          <a:noFill/>
        </p:spPr>
        <p:txBody>
          <a:bodyPr wrap="square" rtlCol="0">
            <a:noAutofit/>
          </a:bodyPr>
          <a:lstStyle/>
          <a:p>
            <a:pPr indent="457200" fontAlgn="auto">
              <a:lnSpc>
                <a:spcPct val="150000"/>
              </a:lnSpc>
              <a:buClrTx/>
              <a:buSzTx/>
              <a:buNone/>
            </a:pPr>
            <a:r>
              <a:rPr lang="zh-CN" altLang="en-US" b="1" dirty="0" smtClean="0">
                <a:solidFill>
                  <a:srgbClr val="FF0000"/>
                </a:solidFill>
              </a:rPr>
              <a:t>讨论</a:t>
            </a:r>
            <a:endParaRPr lang="en-US" altLang="zh-CN" b="1" dirty="0" smtClean="0">
              <a:solidFill>
                <a:srgbClr val="FF0000"/>
              </a:solidFill>
            </a:endParaRPr>
          </a:p>
          <a:p>
            <a:pPr indent="457200" fontAlgn="auto">
              <a:lnSpc>
                <a:spcPct val="150000"/>
              </a:lnSpc>
              <a:buClrTx/>
              <a:buSzTx/>
              <a:buNone/>
            </a:pPr>
            <a:r>
              <a:rPr lang="zh-CN" altLang="en-US" dirty="0" smtClean="0"/>
              <a:t>（</a:t>
            </a:r>
            <a:r>
              <a:rPr lang="en-US" altLang="zh-CN" dirty="0"/>
              <a:t>1</a:t>
            </a:r>
            <a:r>
              <a:rPr lang="zh-CN" altLang="en-US" dirty="0"/>
              <a:t>）在连续情形，卷积定理成立。两个连续函数卷积的傅里叶变换，等于它们各自傅里叶变换的乘积，此时可以表述为积分形式的空域卷积定理；</a:t>
            </a:r>
            <a:endParaRPr lang="zh-CN" altLang="en-US" dirty="0"/>
          </a:p>
          <a:p>
            <a:pPr indent="457200" fontAlgn="auto">
              <a:lnSpc>
                <a:spcPct val="150000"/>
              </a:lnSpc>
              <a:buClrTx/>
              <a:buSzTx/>
              <a:buNone/>
            </a:pPr>
            <a:r>
              <a:rPr lang="zh-CN" altLang="en-US" dirty="0"/>
              <a:t>（</a:t>
            </a:r>
            <a:r>
              <a:rPr lang="en-US" altLang="zh-CN" dirty="0"/>
              <a:t>2</a:t>
            </a:r>
            <a:r>
              <a:rPr lang="zh-CN" altLang="en-US" dirty="0"/>
              <a:t>）如果是有限序列的图像和卷积核信号，只有假设每个方向上都周期性重复，空域卷积定理才成立。</a:t>
            </a: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145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假设对两个</a:t>
            </a:r>
            <a:r>
              <a:rPr lang="en-US" altLang="zh-CN"/>
              <a:t>2</a:t>
            </a:r>
            <a:r>
              <a:rPr lang="zh-CN" altLang="en-US"/>
              <a:t>维离散信号序列</a:t>
            </a:r>
            <a:r>
              <a:rPr lang="en-US" altLang="zh-CN"/>
              <a:t>                </a:t>
            </a:r>
            <a:r>
              <a:rPr lang="zh-CN" altLang="en-US"/>
              <a:t>，</a:t>
            </a:r>
            <a:r>
              <a:rPr lang="en-US" altLang="zh-CN"/>
              <a:t>              </a:t>
            </a:r>
            <a:r>
              <a:rPr lang="zh-CN" altLang="en-US"/>
              <a:t>，</a:t>
            </a:r>
            <a:endParaRPr lang="zh-CN" altLang="en-US"/>
          </a:p>
          <a:p>
            <a:pPr indent="457200" fontAlgn="auto">
              <a:buClrTx/>
              <a:buSzTx/>
              <a:buNone/>
            </a:pPr>
            <a:r>
              <a:rPr lang="zh-CN" altLang="en-US"/>
              <a:t> </a:t>
            </a:r>
            <a:r>
              <a:rPr lang="en-US" altLang="zh-CN"/>
              <a:t>              </a:t>
            </a:r>
            <a:r>
              <a:rPr lang="zh-CN" altLang="en-US"/>
              <a:t>，</a:t>
            </a:r>
            <a:r>
              <a:rPr lang="en-US" altLang="zh-CN"/>
              <a:t>                      </a:t>
            </a:r>
            <a:r>
              <a:rPr lang="zh-CN" altLang="en-US"/>
              <a:t>进行扩展，使得具有如下周期性：</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此时</a:t>
            </a:r>
            <a:r>
              <a:rPr lang="en-US" altLang="zh-CN"/>
              <a:t>2</a:t>
            </a:r>
            <a:r>
              <a:rPr lang="zh-CN" altLang="en-US"/>
              <a:t>维循环卷积表达式为</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在离散傅里叶变换下</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2601"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78"/>
          <p:cNvGraphicFramePr>
            <a:graphicFrameLocks noChangeAspect="1"/>
          </p:cNvGraphicFramePr>
          <p:nvPr/>
        </p:nvGraphicFramePr>
        <p:xfrm>
          <a:off x="3898900" y="1148715"/>
          <a:ext cx="742995" cy="324000"/>
        </p:xfrm>
        <a:graphic>
          <a:graphicData uri="http://schemas.openxmlformats.org/presentationml/2006/ole">
            <mc:AlternateContent xmlns:mc="http://schemas.openxmlformats.org/markup-compatibility/2006">
              <mc:Choice xmlns:v="urn:schemas-microsoft-com:vml" Requires="v">
                <p:oleObj spid="_x0000_s62602" name="" r:id="rId3" imgW="558800" imgH="241300" progId="Equation.DSMT4">
                  <p:embed/>
                </p:oleObj>
              </mc:Choice>
              <mc:Fallback>
                <p:oleObj name="" r:id="rId3" imgW="558800" imgH="241300" progId="Equation.DSMT4">
                  <p:embed/>
                  <p:pic>
                    <p:nvPicPr>
                      <p:cNvPr id="0" name="图片 3075"/>
                      <p:cNvPicPr/>
                      <p:nvPr/>
                    </p:nvPicPr>
                    <p:blipFill>
                      <a:blip r:embed="rId4"/>
                      <a:stretch>
                        <a:fillRect/>
                      </a:stretch>
                    </p:blipFill>
                    <p:spPr>
                      <a:xfrm>
                        <a:off x="3898900" y="1148715"/>
                        <a:ext cx="742995" cy="324000"/>
                      </a:xfrm>
                      <a:prstGeom prst="rect">
                        <a:avLst/>
                      </a:prstGeom>
                      <a:noFill/>
                      <a:ln w="38100">
                        <a:noFill/>
                        <a:miter/>
                      </a:ln>
                    </p:spPr>
                  </p:pic>
                </p:oleObj>
              </mc:Fallback>
            </mc:AlternateContent>
          </a:graphicData>
        </a:graphic>
      </p:graphicFrame>
      <p:graphicFrame>
        <p:nvGraphicFramePr>
          <p:cNvPr id="10" name="对象 -2147481477"/>
          <p:cNvGraphicFramePr>
            <a:graphicFrameLocks noChangeAspect="1"/>
          </p:cNvGraphicFramePr>
          <p:nvPr/>
        </p:nvGraphicFramePr>
        <p:xfrm>
          <a:off x="4911725" y="1148715"/>
          <a:ext cx="712461" cy="324000"/>
        </p:xfrm>
        <a:graphic>
          <a:graphicData uri="http://schemas.openxmlformats.org/presentationml/2006/ole">
            <mc:AlternateContent xmlns:mc="http://schemas.openxmlformats.org/markup-compatibility/2006">
              <mc:Choice xmlns:v="urn:schemas-microsoft-com:vml" Requires="v">
                <p:oleObj spid="_x0000_s62603" name="" r:id="rId5" imgW="533400" imgH="241300" progId="Equation.DSMT4">
                  <p:embed/>
                </p:oleObj>
              </mc:Choice>
              <mc:Fallback>
                <p:oleObj name="" r:id="rId5" imgW="533400" imgH="241300" progId="Equation.DSMT4">
                  <p:embed/>
                  <p:pic>
                    <p:nvPicPr>
                      <p:cNvPr id="0" name="图片 5"/>
                      <p:cNvPicPr/>
                      <p:nvPr/>
                    </p:nvPicPr>
                    <p:blipFill>
                      <a:blip r:embed="rId6"/>
                      <a:stretch>
                        <a:fillRect/>
                      </a:stretch>
                    </p:blipFill>
                    <p:spPr>
                      <a:xfrm>
                        <a:off x="4911725" y="1148715"/>
                        <a:ext cx="712461" cy="324000"/>
                      </a:xfrm>
                      <a:prstGeom prst="rect">
                        <a:avLst/>
                      </a:prstGeom>
                      <a:noFill/>
                      <a:ln w="38100">
                        <a:noFill/>
                        <a:miter/>
                      </a:ln>
                    </p:spPr>
                  </p:pic>
                </p:oleObj>
              </mc:Fallback>
            </mc:AlternateContent>
          </a:graphicData>
        </a:graphic>
      </p:graphicFrame>
      <p:graphicFrame>
        <p:nvGraphicFramePr>
          <p:cNvPr id="12" name="对象 -2147481476"/>
          <p:cNvGraphicFramePr>
            <a:graphicFrameLocks noChangeAspect="1"/>
          </p:cNvGraphicFramePr>
          <p:nvPr/>
        </p:nvGraphicFramePr>
        <p:xfrm>
          <a:off x="530225" y="1472565"/>
          <a:ext cx="1206546" cy="252000"/>
        </p:xfrm>
        <a:graphic>
          <a:graphicData uri="http://schemas.openxmlformats.org/presentationml/2006/ole">
            <mc:AlternateContent xmlns:mc="http://schemas.openxmlformats.org/markup-compatibility/2006">
              <mc:Choice xmlns:v="urn:schemas-microsoft-com:vml" Requires="v">
                <p:oleObj spid="_x0000_s62604" name="" r:id="rId7" imgW="926465" imgH="165100" progId="Equation.DSMT4">
                  <p:embed/>
                </p:oleObj>
              </mc:Choice>
              <mc:Fallback>
                <p:oleObj name="" r:id="rId7" imgW="926465" imgH="165100" progId="Equation.DSMT4">
                  <p:embed/>
                  <p:pic>
                    <p:nvPicPr>
                      <p:cNvPr id="0" name="图片 7"/>
                      <p:cNvPicPr/>
                      <p:nvPr/>
                    </p:nvPicPr>
                    <p:blipFill>
                      <a:blip r:embed="rId8"/>
                      <a:stretch>
                        <a:fillRect/>
                      </a:stretch>
                    </p:blipFill>
                    <p:spPr>
                      <a:xfrm>
                        <a:off x="530225" y="1472565"/>
                        <a:ext cx="1206546" cy="252000"/>
                      </a:xfrm>
                      <a:prstGeom prst="rect">
                        <a:avLst/>
                      </a:prstGeom>
                      <a:noFill/>
                      <a:ln w="38100">
                        <a:noFill/>
                        <a:miter/>
                      </a:ln>
                    </p:spPr>
                  </p:pic>
                </p:oleObj>
              </mc:Fallback>
            </mc:AlternateContent>
          </a:graphicData>
        </a:graphic>
      </p:graphicFrame>
      <p:graphicFrame>
        <p:nvGraphicFramePr>
          <p:cNvPr id="14" name="对象 -2147481475"/>
          <p:cNvGraphicFramePr>
            <a:graphicFrameLocks noChangeAspect="1"/>
          </p:cNvGraphicFramePr>
          <p:nvPr/>
        </p:nvGraphicFramePr>
        <p:xfrm>
          <a:off x="1963738" y="1472565"/>
          <a:ext cx="1133045" cy="252000"/>
        </p:xfrm>
        <a:graphic>
          <a:graphicData uri="http://schemas.openxmlformats.org/presentationml/2006/ole">
            <mc:AlternateContent xmlns:mc="http://schemas.openxmlformats.org/markup-compatibility/2006">
              <mc:Choice xmlns:v="urn:schemas-microsoft-com:vml" Requires="v">
                <p:oleObj spid="_x0000_s62605" name="" r:id="rId9" imgW="875665" imgH="165100" progId="Equation.DSMT4">
                  <p:embed/>
                </p:oleObj>
              </mc:Choice>
              <mc:Fallback>
                <p:oleObj name="" r:id="rId9" imgW="875665" imgH="165100" progId="Equation.DSMT4">
                  <p:embed/>
                  <p:pic>
                    <p:nvPicPr>
                      <p:cNvPr id="0" name="图片 8"/>
                      <p:cNvPicPr/>
                      <p:nvPr/>
                    </p:nvPicPr>
                    <p:blipFill>
                      <a:blip r:embed="rId10"/>
                      <a:stretch>
                        <a:fillRect/>
                      </a:stretch>
                    </p:blipFill>
                    <p:spPr>
                      <a:xfrm>
                        <a:off x="1963738" y="1472565"/>
                        <a:ext cx="1133045" cy="252000"/>
                      </a:xfrm>
                      <a:prstGeom prst="rect">
                        <a:avLst/>
                      </a:prstGeom>
                      <a:noFill/>
                      <a:ln w="38100">
                        <a:noFill/>
                        <a:miter/>
                      </a:ln>
                    </p:spPr>
                  </p:pic>
                </p:oleObj>
              </mc:Fallback>
            </mc:AlternateContent>
          </a:graphicData>
        </a:graphic>
      </p:graphicFrame>
      <p:graphicFrame>
        <p:nvGraphicFramePr>
          <p:cNvPr id="16" name="对象 -2147481474"/>
          <p:cNvGraphicFramePr>
            <a:graphicFrameLocks noChangeAspect="1"/>
          </p:cNvGraphicFramePr>
          <p:nvPr/>
        </p:nvGraphicFramePr>
        <p:xfrm>
          <a:off x="1664970" y="2126933"/>
          <a:ext cx="3699096" cy="792000"/>
        </p:xfrm>
        <a:graphic>
          <a:graphicData uri="http://schemas.openxmlformats.org/presentationml/2006/ole">
            <mc:AlternateContent xmlns:mc="http://schemas.openxmlformats.org/markup-compatibility/2006">
              <mc:Choice xmlns:v="urn:schemas-microsoft-com:vml" Requires="v">
                <p:oleObj spid="_x0000_s62606" name="" r:id="rId11" imgW="3035300" imgH="647700" progId="Equation.DSMT4">
                  <p:embed/>
                </p:oleObj>
              </mc:Choice>
              <mc:Fallback>
                <p:oleObj name="" r:id="rId11" imgW="3035300" imgH="647700" progId="Equation.DSMT4">
                  <p:embed/>
                  <p:pic>
                    <p:nvPicPr>
                      <p:cNvPr id="0" name="图片 9"/>
                      <p:cNvPicPr/>
                      <p:nvPr/>
                    </p:nvPicPr>
                    <p:blipFill>
                      <a:blip r:embed="rId12"/>
                      <a:stretch>
                        <a:fillRect/>
                      </a:stretch>
                    </p:blipFill>
                    <p:spPr>
                      <a:xfrm>
                        <a:off x="1664970" y="2126933"/>
                        <a:ext cx="3699096" cy="792000"/>
                      </a:xfrm>
                      <a:prstGeom prst="rect">
                        <a:avLst/>
                      </a:prstGeom>
                      <a:noFill/>
                      <a:ln w="38100">
                        <a:noFill/>
                        <a:miter/>
                      </a:ln>
                    </p:spPr>
                  </p:pic>
                </p:oleObj>
              </mc:Fallback>
            </mc:AlternateContent>
          </a:graphicData>
        </a:graphic>
      </p:graphicFrame>
      <p:graphicFrame>
        <p:nvGraphicFramePr>
          <p:cNvPr id="18" name="对象 -2147481473"/>
          <p:cNvGraphicFramePr>
            <a:graphicFrameLocks noChangeAspect="1"/>
          </p:cNvGraphicFramePr>
          <p:nvPr/>
        </p:nvGraphicFramePr>
        <p:xfrm>
          <a:off x="2029778" y="3402330"/>
          <a:ext cx="3065563" cy="468000"/>
        </p:xfrm>
        <a:graphic>
          <a:graphicData uri="http://schemas.openxmlformats.org/presentationml/2006/ole">
            <mc:AlternateContent xmlns:mc="http://schemas.openxmlformats.org/markup-compatibility/2006">
              <mc:Choice xmlns:v="urn:schemas-microsoft-com:vml" Requires="v">
                <p:oleObj spid="_x0000_s62607" name="" r:id="rId13" imgW="2387600" imgH="368300" progId="Equation.DSMT4">
                  <p:embed/>
                </p:oleObj>
              </mc:Choice>
              <mc:Fallback>
                <p:oleObj name="" r:id="rId13" imgW="2387600" imgH="368300" progId="Equation.DSMT4">
                  <p:embed/>
                  <p:pic>
                    <p:nvPicPr>
                      <p:cNvPr id="0" name="图片 10"/>
                      <p:cNvPicPr/>
                      <p:nvPr/>
                    </p:nvPicPr>
                    <p:blipFill>
                      <a:blip r:embed="rId14"/>
                      <a:stretch>
                        <a:fillRect/>
                      </a:stretch>
                    </p:blipFill>
                    <p:spPr>
                      <a:xfrm>
                        <a:off x="2029778" y="3402330"/>
                        <a:ext cx="3065563" cy="468000"/>
                      </a:xfrm>
                      <a:prstGeom prst="rect">
                        <a:avLst/>
                      </a:prstGeom>
                      <a:noFill/>
                      <a:ln w="38100">
                        <a:noFill/>
                        <a:miter/>
                      </a:ln>
                    </p:spPr>
                  </p:pic>
                </p:oleObj>
              </mc:Fallback>
            </mc:AlternateContent>
          </a:graphicData>
        </a:graphic>
      </p:graphicFrame>
      <p:graphicFrame>
        <p:nvGraphicFramePr>
          <p:cNvPr id="21" name="对象 -2147481472"/>
          <p:cNvGraphicFramePr>
            <a:graphicFrameLocks noChangeAspect="1"/>
          </p:cNvGraphicFramePr>
          <p:nvPr/>
        </p:nvGraphicFramePr>
        <p:xfrm>
          <a:off x="2030095" y="4353878"/>
          <a:ext cx="3251613" cy="288000"/>
        </p:xfrm>
        <a:graphic>
          <a:graphicData uri="http://schemas.openxmlformats.org/presentationml/2006/ole">
            <mc:AlternateContent xmlns:mc="http://schemas.openxmlformats.org/markup-compatibility/2006">
              <mc:Choice xmlns:v="urn:schemas-microsoft-com:vml" Requires="v">
                <p:oleObj spid="_x0000_s62608" name="" r:id="rId15" imgW="2463800" imgH="215900" progId="Equation.DSMT4">
                  <p:embed/>
                </p:oleObj>
              </mc:Choice>
              <mc:Fallback>
                <p:oleObj name="" r:id="rId15" imgW="2463800" imgH="215900" progId="Equation.DSMT4">
                  <p:embed/>
                  <p:pic>
                    <p:nvPicPr>
                      <p:cNvPr id="0" name="图片 11"/>
                      <p:cNvPicPr/>
                      <p:nvPr/>
                    </p:nvPicPr>
                    <p:blipFill>
                      <a:blip r:embed="rId16"/>
                      <a:stretch>
                        <a:fillRect/>
                      </a:stretch>
                    </p:blipFill>
                    <p:spPr>
                      <a:xfrm>
                        <a:off x="2030095" y="4353878"/>
                        <a:ext cx="3251613" cy="288000"/>
                      </a:xfrm>
                      <a:prstGeom prst="rect">
                        <a:avLst/>
                      </a:prstGeom>
                      <a:noFill/>
                      <a:ln w="38100">
                        <a:noFill/>
                        <a:miter/>
                      </a:ln>
                    </p:spPr>
                  </p:pic>
                </p:oleObj>
              </mc:Fallback>
            </mc:AlternateContent>
          </a:graphicData>
        </a:graphic>
      </p:graphicFrame>
      <p:sp>
        <p:nvSpPr>
          <p:cNvPr id="15" name="文本框 14"/>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637155"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七、</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傅里叶变换与卷积</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b="1">
                <a:solidFill>
                  <a:srgbClr val="FF0000"/>
                </a:solidFill>
              </a:rPr>
              <a:t>定理</a:t>
            </a:r>
            <a:r>
              <a:rPr lang="en-US" altLang="zh-CN" b="1">
                <a:solidFill>
                  <a:srgbClr val="FF0000"/>
                </a:solidFill>
              </a:rPr>
              <a:t>5.2</a:t>
            </a:r>
            <a:r>
              <a:rPr lang="en-US" altLang="zh-CN">
                <a:solidFill>
                  <a:srgbClr val="FF0000"/>
                </a:solidFill>
              </a:rPr>
              <a:t>  </a:t>
            </a:r>
            <a:r>
              <a:rPr lang="zh-CN" altLang="en-US">
                <a:solidFill>
                  <a:srgbClr val="FF0000"/>
                </a:solidFill>
              </a:rPr>
              <a:t>频域卷积定理：</a:t>
            </a:r>
            <a:r>
              <a:rPr lang="zh-CN" altLang="en-US"/>
              <a:t>两个无穷信号序列傅里叶变换的卷积，等于它们各自傅里叶变换的乘积，即</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频域上的卷积定理正好有相同的形式，在连续情形或者周期性重复扩展的离散情形都是成立的，其主要原因是傅里叶变换和其逆之间具有对称关系。</a:t>
            </a:r>
            <a:endParaRPr lang="zh-CN" altLang="en-US"/>
          </a:p>
          <a:p>
            <a:pPr indent="457200" fontAlgn="auto">
              <a:buClrTx/>
              <a:buSzTx/>
              <a:buNone/>
            </a:pP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354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71"/>
          <p:cNvGraphicFramePr>
            <a:graphicFrameLocks noChangeAspect="1"/>
          </p:cNvGraphicFramePr>
          <p:nvPr/>
        </p:nvGraphicFramePr>
        <p:xfrm>
          <a:off x="1078548" y="1949133"/>
          <a:ext cx="2323079" cy="288000"/>
        </p:xfrm>
        <a:graphic>
          <a:graphicData uri="http://schemas.openxmlformats.org/presentationml/2006/ole">
            <mc:AlternateContent xmlns:mc="http://schemas.openxmlformats.org/markup-compatibility/2006">
              <mc:Choice xmlns:v="urn:schemas-microsoft-com:vml" Requires="v">
                <p:oleObj spid="_x0000_s63541" name="" r:id="rId3" imgW="1624965" imgH="215900" progId="Equation.DSMT4">
                  <p:embed/>
                </p:oleObj>
              </mc:Choice>
              <mc:Fallback>
                <p:oleObj name="" r:id="rId3" imgW="1624965" imgH="215900" progId="Equation.DSMT4">
                  <p:embed/>
                  <p:pic>
                    <p:nvPicPr>
                      <p:cNvPr id="0" name="图片 20"/>
                      <p:cNvPicPr/>
                      <p:nvPr/>
                    </p:nvPicPr>
                    <p:blipFill>
                      <a:blip r:embed="rId4"/>
                      <a:stretch>
                        <a:fillRect/>
                      </a:stretch>
                    </p:blipFill>
                    <p:spPr>
                      <a:xfrm>
                        <a:off x="1078548" y="1949133"/>
                        <a:ext cx="2323079" cy="288000"/>
                      </a:xfrm>
                      <a:prstGeom prst="rect">
                        <a:avLst/>
                      </a:prstGeom>
                      <a:noFill/>
                      <a:ln w="38100">
                        <a:noFill/>
                        <a:miter/>
                      </a:ln>
                    </p:spPr>
                  </p:pic>
                </p:oleObj>
              </mc:Fallback>
            </mc:AlternateContent>
          </a:graphicData>
        </a:graphic>
      </p:graphicFrame>
      <p:graphicFrame>
        <p:nvGraphicFramePr>
          <p:cNvPr id="10" name="对象 -2147481470"/>
          <p:cNvGraphicFramePr>
            <a:graphicFrameLocks noChangeAspect="1"/>
          </p:cNvGraphicFramePr>
          <p:nvPr/>
        </p:nvGraphicFramePr>
        <p:xfrm>
          <a:off x="3486150" y="1948498"/>
          <a:ext cx="1916972" cy="288000"/>
        </p:xfrm>
        <a:graphic>
          <a:graphicData uri="http://schemas.openxmlformats.org/presentationml/2006/ole">
            <mc:AlternateContent xmlns:mc="http://schemas.openxmlformats.org/markup-compatibility/2006">
              <mc:Choice xmlns:v="urn:schemas-microsoft-com:vml" Requires="v">
                <p:oleObj spid="_x0000_s63542" name="" r:id="rId5" imgW="1358265" imgH="215900" progId="Equation.DSMT4">
                  <p:embed/>
                </p:oleObj>
              </mc:Choice>
              <mc:Fallback>
                <p:oleObj name="" r:id="rId5" imgW="1358265" imgH="215900" progId="Equation.DSMT4">
                  <p:embed/>
                  <p:pic>
                    <p:nvPicPr>
                      <p:cNvPr id="0" name="图片 21"/>
                      <p:cNvPicPr/>
                      <p:nvPr/>
                    </p:nvPicPr>
                    <p:blipFill>
                      <a:blip r:embed="rId6"/>
                      <a:stretch>
                        <a:fillRect/>
                      </a:stretch>
                    </p:blipFill>
                    <p:spPr>
                      <a:xfrm>
                        <a:off x="3486150" y="1948498"/>
                        <a:ext cx="1916972" cy="288000"/>
                      </a:xfrm>
                      <a:prstGeom prst="rect">
                        <a:avLst/>
                      </a:prstGeom>
                      <a:noFill/>
                      <a:ln w="38100">
                        <a:noFill/>
                        <a:miter/>
                      </a:ln>
                    </p:spPr>
                  </p:pic>
                </p:oleObj>
              </mc:Fallback>
            </mc:AlternateContent>
          </a:graphicData>
        </a:graphic>
      </p:graphicFrame>
      <p:sp>
        <p:nvSpPr>
          <p:cNvPr id="11" name="文本框 10"/>
          <p:cNvSpPr txBox="1"/>
          <p:nvPr/>
        </p:nvSpPr>
        <p:spPr>
          <a:xfrm>
            <a:off x="5267340" y="172439"/>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变换</a:t>
            </a:r>
            <a:r>
              <a:rPr lang="zh-CN" altLang="en-US" sz="1600" b="1" dirty="0">
                <a:solidFill>
                  <a:schemeClr val="bg1"/>
                </a:solidFill>
                <a:latin typeface="微软雅黑" panose="020B0503020204020204" pitchFamily="34" charset="-122"/>
                <a:ea typeface="微软雅黑" panose="020B0503020204020204" pitchFamily="34" charset="-122"/>
                <a:sym typeface="+mn-ea"/>
              </a:rPr>
              <a:t>与卷积</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傅里叶变换的一个重要应用是分析线性平移不变系统或空域卷积滤波器的频率响应，由此可以知道该滤波器是否具有低通（</a:t>
            </a:r>
            <a:r>
              <a:rPr lang="en-US" altLang="zh-CN"/>
              <a:t>Low Pass</a:t>
            </a:r>
            <a:r>
              <a:rPr lang="zh-CN" altLang="en-US"/>
              <a:t>）、带通（</a:t>
            </a:r>
            <a:r>
              <a:rPr lang="en-US" altLang="zh-CN"/>
              <a:t>Band Pass</a:t>
            </a:r>
            <a:r>
              <a:rPr lang="zh-CN" altLang="en-US"/>
              <a:t>）或者高通（</a:t>
            </a:r>
            <a:r>
              <a:rPr lang="en-US" altLang="zh-CN"/>
              <a:t>High Pass</a:t>
            </a:r>
            <a:r>
              <a:rPr lang="zh-CN" altLang="en-US"/>
              <a:t>）特性。</a:t>
            </a:r>
            <a:endParaRPr lang="zh-CN" altLang="en-US"/>
          </a:p>
          <a:p>
            <a:pPr indent="457200" fontAlgn="auto">
              <a:buClrTx/>
              <a:buSzTx/>
              <a:buNone/>
            </a:pPr>
            <a:endParaRPr lang="zh-CN" altLang="en-US"/>
          </a:p>
          <a:p>
            <a:pPr indent="457200" fontAlgn="auto">
              <a:buClrTx/>
              <a:buSzTx/>
              <a:buNone/>
            </a:pPr>
            <a:r>
              <a:rPr lang="zh-CN" altLang="en-US"/>
              <a:t>通常而言：</a:t>
            </a:r>
            <a:endParaRPr lang="zh-CN" altLang="en-US"/>
          </a:p>
          <a:p>
            <a:pPr marL="285750" indent="-285750" fontAlgn="auto">
              <a:buClrTx/>
              <a:buSzTx/>
              <a:buFont typeface="Arial" panose="020B0604020202020204" pitchFamily="34" charset="0"/>
              <a:buChar char="•"/>
            </a:pPr>
            <a:r>
              <a:rPr lang="zh-CN" altLang="en-US"/>
              <a:t>平滑性滤波（如高斯滤波、</a:t>
            </a:r>
            <a:r>
              <a:rPr lang="en-US" altLang="zh-CN"/>
              <a:t>Box</a:t>
            </a:r>
            <a:r>
              <a:rPr lang="zh-CN" altLang="en-US"/>
              <a:t>滤波、均值滤波等）具有低通特性；</a:t>
            </a:r>
            <a:endParaRPr lang="zh-CN" altLang="en-US"/>
          </a:p>
          <a:p>
            <a:pPr marL="285750" indent="-285750" fontAlgn="auto">
              <a:buClrTx/>
              <a:buSzTx/>
              <a:buFont typeface="Arial" panose="020B0604020202020204" pitchFamily="34" charset="0"/>
              <a:buChar char="•"/>
            </a:pPr>
            <a:r>
              <a:rPr lang="zh-CN" altLang="en-US"/>
              <a:t>边缘检测类的滤波（如</a:t>
            </a:r>
            <a:r>
              <a:rPr lang="en-US" altLang="zh-CN"/>
              <a:t>Sobel </a:t>
            </a:r>
            <a:r>
              <a:rPr lang="zh-CN" altLang="en-US"/>
              <a:t>算子、</a:t>
            </a:r>
            <a:r>
              <a:rPr lang="en-US" altLang="zh-CN"/>
              <a:t>Robert</a:t>
            </a:r>
            <a:r>
              <a:rPr lang="zh-CN" altLang="en-US"/>
              <a:t>算子、</a:t>
            </a:r>
            <a:r>
              <a:rPr lang="en-US" altLang="zh-CN"/>
              <a:t>Laplace </a:t>
            </a:r>
            <a:r>
              <a:rPr lang="zh-CN" altLang="en-US"/>
              <a:t>算子等）具有高通特性；</a:t>
            </a:r>
            <a:endParaRPr lang="zh-CN" altLang="en-US"/>
          </a:p>
          <a:p>
            <a:pPr marL="285750" indent="-285750" fontAlgn="auto">
              <a:buClrTx/>
              <a:buSzTx/>
              <a:buFont typeface="Arial" panose="020B0604020202020204" pitchFamily="34" charset="0"/>
              <a:buChar char="•"/>
            </a:pPr>
            <a:r>
              <a:rPr lang="zh-CN" altLang="en-US"/>
              <a:t>带通滤波较为不常见，但是对于特定的频率增强非常有用。</a:t>
            </a:r>
            <a:endParaRPr lang="zh-CN" altLang="en-US"/>
          </a:p>
          <a:p>
            <a:pPr indent="457200" fontAlgn="auto">
              <a:buClrTx/>
              <a:buSzTx/>
              <a:buNone/>
            </a:pP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453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例</a:t>
            </a:r>
            <a:r>
              <a:rPr lang="en-US" altLang="zh-CN"/>
              <a:t>5.6 </a:t>
            </a:r>
            <a:r>
              <a:rPr lang="zh-CN" altLang="en-US"/>
              <a:t>一个空域滤波器，其卷积核</a:t>
            </a:r>
            <a:r>
              <a:rPr lang="en-US" altLang="zh-CN"/>
              <a:t>                         </a:t>
            </a:r>
            <a:r>
              <a:rPr lang="zh-CN" altLang="en-US"/>
              <a:t>在黑点位置的元素值如下图所示，在其余位置元素值为</a:t>
            </a:r>
            <a:r>
              <a:rPr lang="en-US" altLang="zh-CN"/>
              <a:t>0</a:t>
            </a:r>
            <a:r>
              <a:rPr lang="zh-CN" altLang="en-US"/>
              <a:t>，试分析其频率响应？</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algn="ctr" fontAlgn="auto">
              <a:buClrTx/>
              <a:buSzTx/>
              <a:buNone/>
            </a:pPr>
            <a:r>
              <a:rPr lang="zh-CN" altLang="en-US" sz="1400"/>
              <a:t>图</a:t>
            </a:r>
            <a:r>
              <a:rPr lang="en-US" altLang="zh-CN" sz="1400"/>
              <a:t>5.14  </a:t>
            </a:r>
            <a:r>
              <a:rPr lang="zh-CN" altLang="en-US" sz="1400"/>
              <a:t>一个低通空域滤波器的卷积核</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5571"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69"/>
          <p:cNvGraphicFramePr>
            <a:graphicFrameLocks noChangeAspect="1"/>
          </p:cNvGraphicFramePr>
          <p:nvPr/>
        </p:nvGraphicFramePr>
        <p:xfrm>
          <a:off x="4364990" y="1106170"/>
          <a:ext cx="1188177" cy="360000"/>
        </p:xfrm>
        <a:graphic>
          <a:graphicData uri="http://schemas.openxmlformats.org/presentationml/2006/ole">
            <mc:AlternateContent xmlns:mc="http://schemas.openxmlformats.org/markup-compatibility/2006">
              <mc:Choice xmlns:v="urn:schemas-microsoft-com:vml" Requires="v">
                <p:oleObj spid="_x0000_s65572" name="" r:id="rId3" imgW="850265" imgH="254000" progId="Equation.DSMT4">
                  <p:embed/>
                </p:oleObj>
              </mc:Choice>
              <mc:Fallback>
                <p:oleObj name="" r:id="rId3" imgW="850265" imgH="254000" progId="Equation.DSMT4">
                  <p:embed/>
                  <p:pic>
                    <p:nvPicPr>
                      <p:cNvPr id="0" name="图片 3075"/>
                      <p:cNvPicPr/>
                      <p:nvPr/>
                    </p:nvPicPr>
                    <p:blipFill>
                      <a:blip r:embed="rId4"/>
                      <a:stretch>
                        <a:fillRect/>
                      </a:stretch>
                    </p:blipFill>
                    <p:spPr>
                      <a:xfrm>
                        <a:off x="4364990" y="1106170"/>
                        <a:ext cx="1188177" cy="360000"/>
                      </a:xfrm>
                      <a:prstGeom prst="rect">
                        <a:avLst/>
                      </a:prstGeom>
                      <a:noFill/>
                      <a:ln w="38100">
                        <a:noFill/>
                        <a:miter/>
                      </a:ln>
                    </p:spPr>
                  </p:pic>
                </p:oleObj>
              </mc:Fallback>
            </mc:AlternateContent>
          </a:graphicData>
        </a:graphic>
      </p:graphicFrame>
      <p:pic>
        <p:nvPicPr>
          <p:cNvPr id="319" name="图片 319"/>
          <p:cNvPicPr>
            <a:picLocks noChangeAspect="1" noChangeArrowheads="1"/>
          </p:cNvPicPr>
          <p:nvPr/>
        </p:nvPicPr>
        <p:blipFill>
          <a:blip r:embed="rId5" cstate="print"/>
          <a:srcRect/>
          <a:stretch>
            <a:fillRect/>
          </a:stretch>
        </p:blipFill>
        <p:spPr>
          <a:xfrm>
            <a:off x="2608898" y="2053273"/>
            <a:ext cx="1344929" cy="1260000"/>
          </a:xfrm>
          <a:prstGeom prst="rect">
            <a:avLst/>
          </a:prstGeom>
          <a:noFill/>
          <a:ln w="9525">
            <a:noFill/>
            <a:miter lim="800000"/>
            <a:headEnd/>
            <a:tailEnd/>
          </a:ln>
        </p:spPr>
      </p:pic>
      <p:sp>
        <p:nvSpPr>
          <p:cNvPr id="10" name="文本框 9"/>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dirty="0"/>
              <a:t>由公式</a:t>
            </a:r>
            <a:r>
              <a:rPr lang="en-US" altLang="zh-CN" dirty="0"/>
              <a:t>                                                </a:t>
            </a:r>
            <a:r>
              <a:rPr lang="zh-CN" altLang="en-US" dirty="0"/>
              <a:t>可得</a:t>
            </a: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r>
              <a:rPr lang="zh-CN" altLang="en-US" dirty="0"/>
              <a:t>一个频率周期</a:t>
            </a:r>
            <a:r>
              <a:rPr lang="en-US" altLang="zh-CN" dirty="0"/>
              <a:t>                                     </a:t>
            </a:r>
            <a:r>
              <a:rPr lang="zh-CN" altLang="en-US" dirty="0"/>
              <a:t>的频率响应图如下图所示，可以看到该滤波器具有明显的低通滤波属性。</a:t>
            </a:r>
            <a:endParaRPr lang="zh-CN" altLang="en-US" dirty="0"/>
          </a:p>
          <a:p>
            <a:pPr indent="457200" fontAlgn="auto">
              <a:buClrTx/>
              <a:buSzTx/>
              <a:buNone/>
            </a:pPr>
            <a:r>
              <a:rPr lang="zh-CN" altLang="en-US" dirty="0"/>
              <a:t>例由于</a:t>
            </a:r>
            <a:r>
              <a:rPr lang="en-US" altLang="zh-CN" dirty="0"/>
              <a:t>                </a:t>
            </a:r>
            <a:r>
              <a:rPr lang="zh-CN" altLang="en-US" dirty="0"/>
              <a:t>，我们可知</a:t>
            </a:r>
            <a:r>
              <a:rPr lang="en-US" altLang="zh-CN" dirty="0"/>
              <a:t>                                         </a:t>
            </a:r>
            <a:r>
              <a:rPr lang="zh-CN" altLang="en-US" dirty="0"/>
              <a:t>。即</a:t>
            </a:r>
            <a:r>
              <a:rPr lang="en-US" altLang="zh-CN" dirty="0"/>
              <a:t>0</a:t>
            </a:r>
            <a:r>
              <a:rPr lang="zh-CN" altLang="en-US" dirty="0"/>
              <a:t>频具有最高响应，而高频具有</a:t>
            </a:r>
            <a:r>
              <a:rPr lang="en-US" altLang="zh-CN" dirty="0"/>
              <a:t>0</a:t>
            </a:r>
            <a:r>
              <a:rPr lang="zh-CN" altLang="en-US" dirty="0"/>
              <a:t>响应。</a:t>
            </a:r>
            <a:endParaRPr lang="zh-CN" altLang="en-US" dirty="0"/>
          </a:p>
          <a:p>
            <a:pPr indent="457200" fontAlgn="auto">
              <a:buClrTx/>
              <a:buSzTx/>
              <a:buNone/>
            </a:pP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666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88"/>
          <p:cNvGraphicFramePr>
            <a:graphicFrameLocks noChangeAspect="1"/>
          </p:cNvGraphicFramePr>
          <p:nvPr/>
        </p:nvGraphicFramePr>
        <p:xfrm>
          <a:off x="1730058" y="1056640"/>
          <a:ext cx="2373313" cy="468000"/>
        </p:xfrm>
        <a:graphic>
          <a:graphicData uri="http://schemas.openxmlformats.org/presentationml/2006/ole">
            <mc:AlternateContent xmlns:mc="http://schemas.openxmlformats.org/markup-compatibility/2006">
              <mc:Choice xmlns:v="urn:schemas-microsoft-com:vml" Requires="v">
                <p:oleObj spid="_x0000_s66664" name="" r:id="rId3" imgW="1841500" imgH="368300" progId="Equation.DSMT4">
                  <p:embed/>
                </p:oleObj>
              </mc:Choice>
              <mc:Fallback>
                <p:oleObj name="" r:id="rId3" imgW="1841500" imgH="368300" progId="Equation.DSMT4">
                  <p:embed/>
                  <p:pic>
                    <p:nvPicPr>
                      <p:cNvPr id="0" name="图片 7"/>
                      <p:cNvPicPr/>
                      <p:nvPr/>
                    </p:nvPicPr>
                    <p:blipFill>
                      <a:blip r:embed="rId4"/>
                      <a:stretch>
                        <a:fillRect/>
                      </a:stretch>
                    </p:blipFill>
                    <p:spPr>
                      <a:xfrm>
                        <a:off x="1730058" y="1056640"/>
                        <a:ext cx="2373313" cy="468000"/>
                      </a:xfrm>
                      <a:prstGeom prst="rect">
                        <a:avLst/>
                      </a:prstGeom>
                      <a:noFill/>
                      <a:ln w="38100">
                        <a:noFill/>
                        <a:miter/>
                      </a:ln>
                    </p:spPr>
                  </p:pic>
                </p:oleObj>
              </mc:Fallback>
            </mc:AlternateContent>
          </a:graphicData>
        </a:graphic>
      </p:graphicFrame>
      <p:graphicFrame>
        <p:nvGraphicFramePr>
          <p:cNvPr id="10" name="对象 -2147481468"/>
          <p:cNvGraphicFramePr>
            <a:graphicFrameLocks noChangeAspect="1"/>
          </p:cNvGraphicFramePr>
          <p:nvPr/>
        </p:nvGraphicFramePr>
        <p:xfrm>
          <a:off x="1537653" y="1689735"/>
          <a:ext cx="4122689" cy="1440000"/>
        </p:xfrm>
        <a:graphic>
          <a:graphicData uri="http://schemas.openxmlformats.org/presentationml/2006/ole">
            <mc:AlternateContent xmlns:mc="http://schemas.openxmlformats.org/markup-compatibility/2006">
              <mc:Choice xmlns:v="urn:schemas-microsoft-com:vml" Requires="v">
                <p:oleObj spid="_x0000_s66665" name="" r:id="rId5" imgW="3517900" imgH="1219200" progId="Equation.DSMT4">
                  <p:embed/>
                </p:oleObj>
              </mc:Choice>
              <mc:Fallback>
                <p:oleObj name="" r:id="rId5" imgW="3517900" imgH="1219200" progId="Equation.DSMT4">
                  <p:embed/>
                  <p:pic>
                    <p:nvPicPr>
                      <p:cNvPr id="0" name="图片 8"/>
                      <p:cNvPicPr/>
                      <p:nvPr/>
                    </p:nvPicPr>
                    <p:blipFill>
                      <a:blip r:embed="rId6"/>
                      <a:stretch>
                        <a:fillRect/>
                      </a:stretch>
                    </p:blipFill>
                    <p:spPr>
                      <a:xfrm>
                        <a:off x="1537653" y="1689735"/>
                        <a:ext cx="4122689" cy="1440000"/>
                      </a:xfrm>
                      <a:prstGeom prst="rect">
                        <a:avLst/>
                      </a:prstGeom>
                      <a:noFill/>
                      <a:ln w="38100">
                        <a:noFill/>
                        <a:miter/>
                      </a:ln>
                    </p:spPr>
                  </p:pic>
                </p:oleObj>
              </mc:Fallback>
            </mc:AlternateContent>
          </a:graphicData>
        </a:graphic>
      </p:graphicFrame>
      <p:graphicFrame>
        <p:nvGraphicFramePr>
          <p:cNvPr id="12" name="对象 -2147481467"/>
          <p:cNvGraphicFramePr>
            <a:graphicFrameLocks noChangeAspect="1"/>
          </p:cNvGraphicFramePr>
          <p:nvPr/>
        </p:nvGraphicFramePr>
        <p:xfrm>
          <a:off x="2424748" y="3351213"/>
          <a:ext cx="1832888" cy="324000"/>
        </p:xfrm>
        <a:graphic>
          <a:graphicData uri="http://schemas.openxmlformats.org/presentationml/2006/ole">
            <mc:AlternateContent xmlns:mc="http://schemas.openxmlformats.org/markup-compatibility/2006">
              <mc:Choice xmlns:v="urn:schemas-microsoft-com:vml" Requires="v">
                <p:oleObj spid="_x0000_s66666" name="" r:id="rId7" imgW="1243965" imgH="215900" progId="Equation.DSMT4">
                  <p:embed/>
                </p:oleObj>
              </mc:Choice>
              <mc:Fallback>
                <p:oleObj name="" r:id="rId7" imgW="1243965" imgH="215900" progId="Equation.DSMT4">
                  <p:embed/>
                  <p:pic>
                    <p:nvPicPr>
                      <p:cNvPr id="0" name="图片 9"/>
                      <p:cNvPicPr/>
                      <p:nvPr/>
                    </p:nvPicPr>
                    <p:blipFill>
                      <a:blip r:embed="rId8"/>
                      <a:stretch>
                        <a:fillRect/>
                      </a:stretch>
                    </p:blipFill>
                    <p:spPr>
                      <a:xfrm>
                        <a:off x="2424748" y="3351213"/>
                        <a:ext cx="1832888" cy="324000"/>
                      </a:xfrm>
                      <a:prstGeom prst="rect">
                        <a:avLst/>
                      </a:prstGeom>
                      <a:noFill/>
                      <a:ln w="38100">
                        <a:noFill/>
                        <a:miter/>
                      </a:ln>
                    </p:spPr>
                  </p:pic>
                </p:oleObj>
              </mc:Fallback>
            </mc:AlternateContent>
          </a:graphicData>
        </a:graphic>
      </p:graphicFrame>
      <p:graphicFrame>
        <p:nvGraphicFramePr>
          <p:cNvPr id="14" name="对象 -2147481466"/>
          <p:cNvGraphicFramePr>
            <a:graphicFrameLocks noChangeAspect="1"/>
          </p:cNvGraphicFramePr>
          <p:nvPr/>
        </p:nvGraphicFramePr>
        <p:xfrm>
          <a:off x="1675987" y="3860995"/>
          <a:ext cx="852265" cy="288000"/>
        </p:xfrm>
        <a:graphic>
          <a:graphicData uri="http://schemas.openxmlformats.org/presentationml/2006/ole">
            <mc:AlternateContent xmlns:mc="http://schemas.openxmlformats.org/markup-compatibility/2006">
              <mc:Choice xmlns:v="urn:schemas-microsoft-com:vml" Requires="v">
                <p:oleObj spid="_x0000_s66667" name="" r:id="rId9" imgW="508000" imgH="177800" progId="Equation.DSMT4">
                  <p:embed/>
                </p:oleObj>
              </mc:Choice>
              <mc:Fallback>
                <p:oleObj name="" r:id="rId9" imgW="508000" imgH="177800" progId="Equation.DSMT4">
                  <p:embed/>
                  <p:pic>
                    <p:nvPicPr>
                      <p:cNvPr id="0" name="图片 10"/>
                      <p:cNvPicPr/>
                      <p:nvPr/>
                    </p:nvPicPr>
                    <p:blipFill>
                      <a:blip r:embed="rId10"/>
                      <a:stretch>
                        <a:fillRect/>
                      </a:stretch>
                    </p:blipFill>
                    <p:spPr>
                      <a:xfrm>
                        <a:off x="1675987" y="3860995"/>
                        <a:ext cx="852265" cy="288000"/>
                      </a:xfrm>
                      <a:prstGeom prst="rect">
                        <a:avLst/>
                      </a:prstGeom>
                      <a:noFill/>
                      <a:ln w="38100">
                        <a:noFill/>
                        <a:miter/>
                      </a:ln>
                    </p:spPr>
                  </p:pic>
                </p:oleObj>
              </mc:Fallback>
            </mc:AlternateContent>
          </a:graphicData>
        </a:graphic>
      </p:graphicFrame>
      <p:graphicFrame>
        <p:nvGraphicFramePr>
          <p:cNvPr id="16" name="对象 -2147481465"/>
          <p:cNvGraphicFramePr>
            <a:graphicFrameLocks noChangeAspect="1"/>
          </p:cNvGraphicFramePr>
          <p:nvPr/>
        </p:nvGraphicFramePr>
        <p:xfrm>
          <a:off x="3672236" y="3893330"/>
          <a:ext cx="2167723" cy="288000"/>
        </p:xfrm>
        <a:graphic>
          <a:graphicData uri="http://schemas.openxmlformats.org/presentationml/2006/ole">
            <mc:AlternateContent xmlns:mc="http://schemas.openxmlformats.org/markup-compatibility/2006">
              <mc:Choice xmlns:v="urn:schemas-microsoft-com:vml" Requires="v">
                <p:oleObj spid="_x0000_s66668" name="" r:id="rId11" imgW="1511300" imgH="215900" progId="Equation.DSMT4">
                  <p:embed/>
                </p:oleObj>
              </mc:Choice>
              <mc:Fallback>
                <p:oleObj name="" r:id="rId11" imgW="1511300" imgH="215900" progId="Equation.DSMT4">
                  <p:embed/>
                  <p:pic>
                    <p:nvPicPr>
                      <p:cNvPr id="0" name="图片 11"/>
                      <p:cNvPicPr/>
                      <p:nvPr/>
                    </p:nvPicPr>
                    <p:blipFill>
                      <a:blip r:embed="rId12"/>
                      <a:stretch>
                        <a:fillRect/>
                      </a:stretch>
                    </p:blipFill>
                    <p:spPr>
                      <a:xfrm>
                        <a:off x="3672236" y="3893330"/>
                        <a:ext cx="2167723" cy="288000"/>
                      </a:xfrm>
                      <a:prstGeom prst="rect">
                        <a:avLst/>
                      </a:prstGeom>
                      <a:noFill/>
                      <a:ln w="38100">
                        <a:noFill/>
                        <a:miter/>
                      </a:ln>
                    </p:spPr>
                  </p:pic>
                </p:oleObj>
              </mc:Fallback>
            </mc:AlternateContent>
          </a:graphicData>
        </a:graphic>
      </p:graphicFrame>
      <p:sp>
        <p:nvSpPr>
          <p:cNvPr id="13" name="文本框 12"/>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5</a:t>
            </a:r>
            <a:endParaRPr lang="en-US" sz="1200" b="1" dirty="0">
              <a:solidFill>
                <a:schemeClr val="tx1"/>
              </a:solidFill>
            </a:endParaRPr>
          </a:p>
        </p:txBody>
      </p:sp>
      <p:sp>
        <p:nvSpPr>
          <p:cNvPr id="4" name="矩形 3"/>
          <p:cNvSpPr/>
          <p:nvPr/>
        </p:nvSpPr>
        <p:spPr>
          <a:xfrm>
            <a:off x="266700" y="589650"/>
            <a:ext cx="2181225" cy="368300"/>
          </a:xfrm>
          <a:prstGeom prst="rect">
            <a:avLst/>
          </a:prstGeom>
        </p:spPr>
        <p:txBody>
          <a:bodyPr wrap="square">
            <a:spAutoFit/>
          </a:bodyPr>
          <a:lstStyle/>
          <a:p>
            <a:pPr marL="285750" indent="-285750">
              <a:buFont typeface="Wingdings" panose="05000000000000000000" pitchFamily="2" charset="2"/>
              <a:buChar char="p"/>
            </a:pPr>
            <a:r>
              <a:rPr lang="zh-CN" altLang="en-US" b="1" dirty="0" smtClean="0">
                <a:solidFill>
                  <a:srgbClr val="000066"/>
                </a:solidFill>
                <a:latin typeface="微软雅黑" panose="020B0503020204020204" pitchFamily="34" charset="-122"/>
                <a:ea typeface="微软雅黑" panose="020B0503020204020204" pitchFamily="34" charset="-122"/>
              </a:rPr>
              <a:t>时频分析</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946" y="1061773"/>
            <a:ext cx="6283578" cy="1754326"/>
          </a:xfrm>
          <a:prstGeom prst="rect">
            <a:avLst/>
          </a:prstGeom>
          <a:noFill/>
        </p:spPr>
        <p:txBody>
          <a:bodyPr wrap="square" rtlCol="0">
            <a:spAutoFit/>
          </a:bodyPr>
          <a:lstStyle/>
          <a:p>
            <a:pPr indent="457200" fontAlgn="auto"/>
            <a:r>
              <a:rPr lang="zh-CN" altLang="en-US" dirty="0"/>
              <a:t>时频分析是时频联合域分析（</a:t>
            </a:r>
            <a:r>
              <a:rPr lang="en-US" altLang="zh-CN" dirty="0"/>
              <a:t>Joint Time-Frequency Analysis</a:t>
            </a:r>
            <a:r>
              <a:rPr lang="zh-CN" altLang="en-US" dirty="0"/>
              <a:t>）的简称，它提供了时间域与频率域的联合分布信息，清楚地描述了信号频率随时间变化的关系。对于</a:t>
            </a:r>
            <a:r>
              <a:rPr lang="en-US" altLang="zh-CN" dirty="0"/>
              <a:t>2</a:t>
            </a:r>
            <a:r>
              <a:rPr lang="zh-CN" altLang="en-US" dirty="0"/>
              <a:t>维图像信号，时频分析也被称为空间</a:t>
            </a:r>
            <a:r>
              <a:rPr lang="en-US" altLang="zh-CN" dirty="0"/>
              <a:t>-</a:t>
            </a:r>
            <a:r>
              <a:rPr lang="zh-CN" altLang="en-US" dirty="0"/>
              <a:t>频率分析（</a:t>
            </a:r>
            <a:r>
              <a:rPr lang="en-US" altLang="zh-CN" dirty="0"/>
              <a:t>Spatial-Frequency Analysis</a:t>
            </a:r>
            <a:r>
              <a:rPr lang="zh-CN" altLang="en-US" dirty="0"/>
              <a:t>）</a:t>
            </a:r>
            <a:r>
              <a:rPr lang="en-US" altLang="zh-CN" dirty="0"/>
              <a:t>, </a:t>
            </a:r>
            <a:r>
              <a:rPr lang="zh-CN" altLang="en-US" dirty="0"/>
              <a:t>旨在架起一座图像空间域到频率域的桥梁。傅里叶变换（</a:t>
            </a:r>
            <a:r>
              <a:rPr lang="en-US" altLang="zh-CN" dirty="0"/>
              <a:t>Fourier Transform</a:t>
            </a:r>
            <a:r>
              <a:rPr lang="zh-CN" altLang="en-US" dirty="0"/>
              <a:t>）是时频分析的重要工具。</a:t>
            </a: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309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97" name="图片 97"/>
          <p:cNvPicPr>
            <a:picLocks noChangeAspect="1" noChangeArrowheads="1"/>
          </p:cNvPicPr>
          <p:nvPr/>
        </p:nvPicPr>
        <p:blipFill>
          <a:blip r:embed="rId3" cstate="print"/>
          <a:srcRect/>
          <a:stretch>
            <a:fillRect/>
          </a:stretch>
        </p:blipFill>
        <p:spPr>
          <a:xfrm>
            <a:off x="1804670" y="2919922"/>
            <a:ext cx="3391202" cy="1868932"/>
          </a:xfrm>
          <a:prstGeom prst="rect">
            <a:avLst/>
          </a:prstGeom>
          <a:noFill/>
          <a:ln w="9525">
            <a:noFill/>
            <a:miter lim="800000"/>
            <a:headEnd/>
            <a:tailEnd/>
          </a:ln>
        </p:spPr>
      </p:pic>
      <p:sp>
        <p:nvSpPr>
          <p:cNvPr id="9" name="文本框 8"/>
          <p:cNvSpPr txBox="1"/>
          <p:nvPr/>
        </p:nvSpPr>
        <p:spPr>
          <a:xfrm>
            <a:off x="5391255" y="183822"/>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时频分析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9946" y="104707"/>
            <a:ext cx="1885689" cy="338554"/>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rPr>
              <a:t>一、</a:t>
            </a:r>
            <a:r>
              <a:rPr lang="zh-CN" altLang="en-US" sz="1600" b="1" dirty="0">
                <a:solidFill>
                  <a:srgbClr val="000066"/>
                </a:solidFill>
                <a:latin typeface="微软雅黑" panose="020B0503020204020204" pitchFamily="34" charset="-122"/>
                <a:ea typeface="微软雅黑" panose="020B0503020204020204" pitchFamily="34" charset="-122"/>
                <a:sym typeface="+mn-ea"/>
              </a:rPr>
              <a:t>理解</a:t>
            </a:r>
            <a:r>
              <a:rPr lang="zh-CN" altLang="en-US" sz="1600" b="1" dirty="0" smtClean="0">
                <a:solidFill>
                  <a:srgbClr val="000066"/>
                </a:solidFill>
                <a:latin typeface="微软雅黑" panose="020B0503020204020204" pitchFamily="34" charset="-122"/>
                <a:ea typeface="微软雅黑" panose="020B0503020204020204" pitchFamily="34" charset="-122"/>
                <a:sym typeface="+mn-ea"/>
              </a:rPr>
              <a:t>变换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algn="ctr" fontAlgn="auto">
              <a:buClrTx/>
              <a:buSzTx/>
              <a:buNone/>
            </a:pPr>
            <a:r>
              <a:rPr lang="zh-CN" altLang="en-US" sz="1400"/>
              <a:t>图</a:t>
            </a:r>
            <a:r>
              <a:rPr lang="en-US" altLang="zh-CN" sz="1400"/>
              <a:t>5.15</a:t>
            </a:r>
            <a:r>
              <a:rPr lang="zh-CN" altLang="en-US" sz="1400"/>
              <a:t>：例</a:t>
            </a:r>
            <a:r>
              <a:rPr lang="en-US" altLang="zh-CN" sz="1400"/>
              <a:t>5.6 </a:t>
            </a:r>
            <a:r>
              <a:rPr lang="zh-CN" altLang="en-US" sz="1400"/>
              <a:t>滤波器的频率响应</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760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338" name="图片 338"/>
          <p:cNvPicPr>
            <a:picLocks noChangeAspect="1" noChangeArrowheads="1"/>
          </p:cNvPicPr>
          <p:nvPr/>
        </p:nvPicPr>
        <p:blipFill>
          <a:blip r:embed="rId3" cstate="print"/>
          <a:srcRect/>
          <a:stretch>
            <a:fillRect/>
          </a:stretch>
        </p:blipFill>
        <p:spPr>
          <a:xfrm>
            <a:off x="2026285" y="1103630"/>
            <a:ext cx="2587625" cy="2095500"/>
          </a:xfrm>
          <a:prstGeom prst="rect">
            <a:avLst/>
          </a:prstGeom>
          <a:noFill/>
          <a:ln w="9525">
            <a:noFill/>
            <a:miter lim="800000"/>
            <a:headEnd/>
            <a:tailEnd/>
          </a:ln>
        </p:spPr>
      </p:pic>
      <p:sp>
        <p:nvSpPr>
          <p:cNvPr id="9" name="文本框 8"/>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例</a:t>
            </a:r>
            <a:r>
              <a:rPr lang="en-US" altLang="zh-CN"/>
              <a:t>5.7 </a:t>
            </a:r>
            <a:r>
              <a:rPr lang="zh-CN" altLang="en-US"/>
              <a:t>一个空域滤波器，其卷积核</a:t>
            </a:r>
            <a:r>
              <a:rPr lang="en-US" altLang="zh-CN"/>
              <a:t>                         </a:t>
            </a:r>
            <a:r>
              <a:rPr lang="zh-CN" altLang="en-US"/>
              <a:t>在黑点位置的元素值如下图所示，在其余位置元素值为</a:t>
            </a:r>
            <a:r>
              <a:rPr lang="en-US" altLang="zh-CN"/>
              <a:t>0</a:t>
            </a:r>
            <a:r>
              <a:rPr lang="zh-CN" altLang="en-US"/>
              <a:t>，试分析其频率响应？</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algn="ctr" fontAlgn="auto">
              <a:buClrTx/>
              <a:buSzTx/>
              <a:buNone/>
            </a:pPr>
            <a:r>
              <a:rPr lang="zh-CN" altLang="en-US" sz="1400"/>
              <a:t>图</a:t>
            </a:r>
            <a:r>
              <a:rPr lang="en-US" altLang="zh-CN" sz="1400"/>
              <a:t>5.16  </a:t>
            </a:r>
            <a:r>
              <a:rPr lang="zh-CN" altLang="en-US" sz="1400"/>
              <a:t>一个高通型的空域滤波器</a:t>
            </a:r>
            <a:endParaRPr lang="zh-CN" altLang="en-US" sz="1400"/>
          </a:p>
          <a:p>
            <a:pPr indent="457200" algn="ctr" fontAlgn="auto">
              <a:buClrTx/>
              <a:buSzTx/>
              <a:buNone/>
            </a:pP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8643"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64"/>
          <p:cNvGraphicFramePr>
            <a:graphicFrameLocks noChangeAspect="1"/>
          </p:cNvGraphicFramePr>
          <p:nvPr/>
        </p:nvGraphicFramePr>
        <p:xfrm>
          <a:off x="4365625" y="1106170"/>
          <a:ext cx="1188177" cy="360000"/>
        </p:xfrm>
        <a:graphic>
          <a:graphicData uri="http://schemas.openxmlformats.org/presentationml/2006/ole">
            <mc:AlternateContent xmlns:mc="http://schemas.openxmlformats.org/markup-compatibility/2006">
              <mc:Choice xmlns:v="urn:schemas-microsoft-com:vml" Requires="v">
                <p:oleObj spid="_x0000_s68644" name="" r:id="rId3" imgW="850265" imgH="254000" progId="Equation.DSMT4">
                  <p:embed/>
                </p:oleObj>
              </mc:Choice>
              <mc:Fallback>
                <p:oleObj name="" r:id="rId3" imgW="850265" imgH="254000" progId="Equation.DSMT4">
                  <p:embed/>
                  <p:pic>
                    <p:nvPicPr>
                      <p:cNvPr id="0" name="图片 3075"/>
                      <p:cNvPicPr/>
                      <p:nvPr/>
                    </p:nvPicPr>
                    <p:blipFill>
                      <a:blip r:embed="rId4"/>
                      <a:stretch>
                        <a:fillRect/>
                      </a:stretch>
                    </p:blipFill>
                    <p:spPr>
                      <a:xfrm>
                        <a:off x="4365625" y="1106170"/>
                        <a:ext cx="1188177" cy="360000"/>
                      </a:xfrm>
                      <a:prstGeom prst="rect">
                        <a:avLst/>
                      </a:prstGeom>
                      <a:noFill/>
                      <a:ln w="38100">
                        <a:noFill/>
                        <a:miter/>
                      </a:ln>
                    </p:spPr>
                  </p:pic>
                </p:oleObj>
              </mc:Fallback>
            </mc:AlternateContent>
          </a:graphicData>
        </a:graphic>
      </p:graphicFrame>
      <p:pic>
        <p:nvPicPr>
          <p:cNvPr id="355" name="图片 355"/>
          <p:cNvPicPr>
            <a:picLocks noChangeAspect="1" noChangeArrowheads="1"/>
          </p:cNvPicPr>
          <p:nvPr/>
        </p:nvPicPr>
        <p:blipFill>
          <a:blip r:embed="rId5" cstate="print"/>
          <a:srcRect/>
          <a:stretch>
            <a:fillRect/>
          </a:stretch>
        </p:blipFill>
        <p:spPr>
          <a:xfrm>
            <a:off x="2669223" y="2056448"/>
            <a:ext cx="1475312" cy="1260000"/>
          </a:xfrm>
          <a:prstGeom prst="rect">
            <a:avLst/>
          </a:prstGeom>
          <a:noFill/>
          <a:ln w="9525">
            <a:noFill/>
            <a:miter lim="800000"/>
            <a:headEnd/>
            <a:tailEnd/>
          </a:ln>
        </p:spPr>
      </p:pic>
      <p:sp>
        <p:nvSpPr>
          <p:cNvPr id="10" name="文本框 9"/>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a:t>同理，</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可知</a:t>
            </a:r>
            <a:r>
              <a:rPr lang="en-US" altLang="zh-CN"/>
              <a:t>                                                              </a:t>
            </a:r>
            <a:r>
              <a:rPr lang="zh-CN" altLang="en-US"/>
              <a:t>，即</a:t>
            </a:r>
            <a:r>
              <a:rPr lang="en-US" altLang="zh-CN"/>
              <a:t>0</a:t>
            </a:r>
            <a:r>
              <a:rPr lang="zh-CN" altLang="en-US"/>
              <a:t>频具有较低的响应，而高频部分响应较高。</a:t>
            </a:r>
            <a:endParaRPr lang="zh-CN" altLang="en-US"/>
          </a:p>
          <a:p>
            <a:pPr indent="457200" fontAlgn="auto">
              <a:buClrTx/>
              <a:buSzTx/>
              <a:buNone/>
            </a:pPr>
            <a:r>
              <a:rPr lang="zh-CN" altLang="en-US"/>
              <a:t>对</a:t>
            </a:r>
            <a:r>
              <a:rPr lang="en-US" altLang="zh-CN"/>
              <a:t>                         </a:t>
            </a:r>
            <a:r>
              <a:rPr lang="zh-CN" altLang="en-US"/>
              <a:t>进行可视化，此时频率响应呈</a:t>
            </a:r>
            <a:r>
              <a:rPr lang="en-US" altLang="zh-CN"/>
              <a:t>“</a:t>
            </a:r>
            <a:r>
              <a:rPr lang="zh-CN" altLang="en-US"/>
              <a:t>漏斗</a:t>
            </a:r>
            <a:r>
              <a:rPr lang="en-US" altLang="zh-CN"/>
              <a:t>”</a:t>
            </a:r>
            <a:r>
              <a:rPr lang="zh-CN" altLang="en-US"/>
              <a:t>状，且</a:t>
            </a:r>
            <a:r>
              <a:rPr lang="en-US" altLang="zh-CN"/>
              <a:t>                          </a:t>
            </a:r>
            <a:r>
              <a:rPr lang="zh-CN" altLang="en-US"/>
              <a:t>。因此该滤波器允许边缘等高频成分得到保留，低频部分得到抑制。</a:t>
            </a: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6971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63"/>
          <p:cNvGraphicFramePr>
            <a:graphicFrameLocks noChangeAspect="1"/>
          </p:cNvGraphicFramePr>
          <p:nvPr/>
        </p:nvGraphicFramePr>
        <p:xfrm>
          <a:off x="1180783" y="1562100"/>
          <a:ext cx="4825558" cy="1224000"/>
        </p:xfrm>
        <a:graphic>
          <a:graphicData uri="http://schemas.openxmlformats.org/presentationml/2006/ole">
            <mc:AlternateContent xmlns:mc="http://schemas.openxmlformats.org/markup-compatibility/2006">
              <mc:Choice xmlns:v="urn:schemas-microsoft-com:vml" Requires="v">
                <p:oleObj spid="_x0000_s69719" name="" r:id="rId3" imgW="4419600" imgH="1028700" progId="Equation.DSMT4">
                  <p:embed/>
                </p:oleObj>
              </mc:Choice>
              <mc:Fallback>
                <p:oleObj name="" r:id="rId3" imgW="4419600" imgH="1028700" progId="Equation.DSMT4">
                  <p:embed/>
                  <p:pic>
                    <p:nvPicPr>
                      <p:cNvPr id="0" name="图片 7"/>
                      <p:cNvPicPr/>
                      <p:nvPr/>
                    </p:nvPicPr>
                    <p:blipFill>
                      <a:blip r:embed="rId4"/>
                      <a:stretch>
                        <a:fillRect/>
                      </a:stretch>
                    </p:blipFill>
                    <p:spPr>
                      <a:xfrm>
                        <a:off x="1180783" y="1562100"/>
                        <a:ext cx="4825558" cy="1224000"/>
                      </a:xfrm>
                      <a:prstGeom prst="rect">
                        <a:avLst/>
                      </a:prstGeom>
                      <a:noFill/>
                      <a:ln w="38100">
                        <a:noFill/>
                        <a:miter/>
                      </a:ln>
                    </p:spPr>
                  </p:pic>
                </p:oleObj>
              </mc:Fallback>
            </mc:AlternateContent>
          </a:graphicData>
        </a:graphic>
      </p:graphicFrame>
      <p:graphicFrame>
        <p:nvGraphicFramePr>
          <p:cNvPr id="10" name="对象 -2147481462"/>
          <p:cNvGraphicFramePr>
            <a:graphicFrameLocks noChangeAspect="1"/>
          </p:cNvGraphicFramePr>
          <p:nvPr/>
        </p:nvGraphicFramePr>
        <p:xfrm>
          <a:off x="1443673" y="3077528"/>
          <a:ext cx="3196051" cy="324000"/>
        </p:xfrm>
        <a:graphic>
          <a:graphicData uri="http://schemas.openxmlformats.org/presentationml/2006/ole">
            <mc:AlternateContent xmlns:mc="http://schemas.openxmlformats.org/markup-compatibility/2006">
              <mc:Choice xmlns:v="urn:schemas-microsoft-com:vml" Requires="v">
                <p:oleObj spid="_x0000_s69720" name="" r:id="rId5" imgW="1981200" imgH="215900" progId="Equation.DSMT4">
                  <p:embed/>
                </p:oleObj>
              </mc:Choice>
              <mc:Fallback>
                <p:oleObj name="" r:id="rId5" imgW="1981200" imgH="215900" progId="Equation.DSMT4">
                  <p:embed/>
                  <p:pic>
                    <p:nvPicPr>
                      <p:cNvPr id="0" name="图片 8"/>
                      <p:cNvPicPr/>
                      <p:nvPr/>
                    </p:nvPicPr>
                    <p:blipFill>
                      <a:blip r:embed="rId6"/>
                      <a:stretch>
                        <a:fillRect/>
                      </a:stretch>
                    </p:blipFill>
                    <p:spPr>
                      <a:xfrm>
                        <a:off x="1443673" y="3077528"/>
                        <a:ext cx="3196051" cy="324000"/>
                      </a:xfrm>
                      <a:prstGeom prst="rect">
                        <a:avLst/>
                      </a:prstGeom>
                      <a:noFill/>
                      <a:ln w="38100">
                        <a:noFill/>
                        <a:miter/>
                      </a:ln>
                    </p:spPr>
                  </p:pic>
                </p:oleObj>
              </mc:Fallback>
            </mc:AlternateContent>
          </a:graphicData>
        </a:graphic>
      </p:graphicFrame>
      <p:graphicFrame>
        <p:nvGraphicFramePr>
          <p:cNvPr id="12" name="对象 -2147481461"/>
          <p:cNvGraphicFramePr>
            <a:graphicFrameLocks noChangeAspect="1"/>
          </p:cNvGraphicFramePr>
          <p:nvPr/>
        </p:nvGraphicFramePr>
        <p:xfrm>
          <a:off x="1272858" y="3596005"/>
          <a:ext cx="1179670" cy="324000"/>
        </p:xfrm>
        <a:graphic>
          <a:graphicData uri="http://schemas.openxmlformats.org/presentationml/2006/ole">
            <mc:AlternateContent xmlns:mc="http://schemas.openxmlformats.org/markup-compatibility/2006">
              <mc:Choice xmlns:v="urn:schemas-microsoft-com:vml" Requires="v">
                <p:oleObj spid="_x0000_s69721" name="" r:id="rId7" imgW="876300" imgH="241300" progId="Equation.DSMT4">
                  <p:embed/>
                </p:oleObj>
              </mc:Choice>
              <mc:Fallback>
                <p:oleObj name="" r:id="rId7" imgW="876300" imgH="241300" progId="Equation.DSMT4">
                  <p:embed/>
                  <p:pic>
                    <p:nvPicPr>
                      <p:cNvPr id="0" name="图片 9"/>
                      <p:cNvPicPr/>
                      <p:nvPr/>
                    </p:nvPicPr>
                    <p:blipFill>
                      <a:blip r:embed="rId8"/>
                      <a:stretch>
                        <a:fillRect/>
                      </a:stretch>
                    </p:blipFill>
                    <p:spPr>
                      <a:xfrm>
                        <a:off x="1272858" y="3596005"/>
                        <a:ext cx="1179670" cy="324000"/>
                      </a:xfrm>
                      <a:prstGeom prst="rect">
                        <a:avLst/>
                      </a:prstGeom>
                      <a:noFill/>
                      <a:ln w="38100">
                        <a:noFill/>
                        <a:miter/>
                      </a:ln>
                    </p:spPr>
                  </p:pic>
                </p:oleObj>
              </mc:Fallback>
            </mc:AlternateContent>
          </a:graphicData>
        </a:graphic>
      </p:graphicFrame>
      <p:graphicFrame>
        <p:nvGraphicFramePr>
          <p:cNvPr id="14" name="对象 -2147481460"/>
          <p:cNvGraphicFramePr>
            <a:graphicFrameLocks noChangeAspect="1"/>
          </p:cNvGraphicFramePr>
          <p:nvPr/>
        </p:nvGraphicFramePr>
        <p:xfrm>
          <a:off x="1272858" y="3935095"/>
          <a:ext cx="1306941" cy="252000"/>
        </p:xfrm>
        <a:graphic>
          <a:graphicData uri="http://schemas.openxmlformats.org/presentationml/2006/ole">
            <mc:AlternateContent xmlns:mc="http://schemas.openxmlformats.org/markup-compatibility/2006">
              <mc:Choice xmlns:v="urn:schemas-microsoft-com:vml" Requires="v">
                <p:oleObj spid="_x0000_s69722" name="" r:id="rId9" imgW="1002665" imgH="190500" progId="Equation.DSMT4">
                  <p:embed/>
                </p:oleObj>
              </mc:Choice>
              <mc:Fallback>
                <p:oleObj name="" r:id="rId9" imgW="1002665" imgH="190500" progId="Equation.DSMT4">
                  <p:embed/>
                  <p:pic>
                    <p:nvPicPr>
                      <p:cNvPr id="0" name="图片 10"/>
                      <p:cNvPicPr/>
                      <p:nvPr/>
                    </p:nvPicPr>
                    <p:blipFill>
                      <a:blip r:embed="rId10"/>
                      <a:stretch>
                        <a:fillRect/>
                      </a:stretch>
                    </p:blipFill>
                    <p:spPr>
                      <a:xfrm>
                        <a:off x="1272858" y="3935095"/>
                        <a:ext cx="1306941" cy="252000"/>
                      </a:xfrm>
                      <a:prstGeom prst="rect">
                        <a:avLst/>
                      </a:prstGeom>
                      <a:noFill/>
                      <a:ln w="38100">
                        <a:noFill/>
                        <a:miter/>
                      </a:ln>
                    </p:spPr>
                  </p:pic>
                </p:oleObj>
              </mc:Fallback>
            </mc:AlternateContent>
          </a:graphicData>
        </a:graphic>
      </p:graphicFrame>
      <p:sp>
        <p:nvSpPr>
          <p:cNvPr id="13" name="文本框 12"/>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332740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八、</a:t>
            </a:r>
            <a:r>
              <a:rPr lang="zh-CN" altLang="en-US" sz="1600" b="1" dirty="0">
                <a:solidFill>
                  <a:srgbClr val="000066"/>
                </a:solidFill>
                <a:latin typeface="微软雅黑" panose="020B0503020204020204" pitchFamily="34" charset="-122"/>
                <a:ea typeface="微软雅黑" panose="020B0503020204020204" pitchFamily="34" charset="-122"/>
                <a:sym typeface="+mn-ea"/>
              </a:rPr>
              <a:t>空间滤波器的频率响应分析</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b="1" dirty="0">
                <a:solidFill>
                  <a:srgbClr val="000066"/>
                </a:solidFill>
                <a:latin typeface="微软雅黑" panose="020B0503020204020204" pitchFamily="34" charset="-122"/>
                <a:ea typeface="微软雅黑" panose="020B0503020204020204" pitchFamily="34" charset="-122"/>
              </a:rPr>
              <a:t>空间滤波器的频率响应分析</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algn="ctr" fontAlgn="auto">
              <a:buClrTx/>
              <a:buSzTx/>
              <a:buNone/>
            </a:pPr>
            <a:endParaRPr lang="zh-CN" altLang="en-US" sz="1400"/>
          </a:p>
          <a:p>
            <a:pPr indent="457200" algn="ctr" fontAlgn="auto">
              <a:buClrTx/>
              <a:buSzTx/>
              <a:buNone/>
            </a:pPr>
            <a:endParaRPr lang="zh-CN" altLang="en-US" sz="1400"/>
          </a:p>
          <a:p>
            <a:pPr indent="457200" algn="ctr" fontAlgn="auto">
              <a:buClrTx/>
              <a:buSzTx/>
              <a:buNone/>
            </a:pPr>
            <a:r>
              <a:rPr lang="zh-CN" altLang="en-US" sz="1400"/>
              <a:t>图</a:t>
            </a:r>
            <a:r>
              <a:rPr lang="en-US" altLang="zh-CN" sz="1400"/>
              <a:t>5.17</a:t>
            </a:r>
            <a:r>
              <a:rPr lang="zh-CN" altLang="en-US" sz="1400"/>
              <a:t>：例</a:t>
            </a:r>
            <a:r>
              <a:rPr lang="en-US" altLang="zh-CN" sz="1400"/>
              <a:t>5.7 </a:t>
            </a:r>
            <a:r>
              <a:rPr lang="zh-CN" altLang="en-US" sz="1400"/>
              <a:t>滤波器的频率响应</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0674"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359" name="图片 359"/>
          <p:cNvPicPr>
            <a:picLocks noChangeAspect="1" noChangeArrowheads="1"/>
          </p:cNvPicPr>
          <p:nvPr/>
        </p:nvPicPr>
        <p:blipFill>
          <a:blip r:embed="rId3" cstate="print"/>
          <a:srcRect/>
          <a:stretch>
            <a:fillRect/>
          </a:stretch>
        </p:blipFill>
        <p:spPr>
          <a:xfrm>
            <a:off x="2270760" y="1331595"/>
            <a:ext cx="2553970" cy="1943100"/>
          </a:xfrm>
          <a:prstGeom prst="rect">
            <a:avLst/>
          </a:prstGeom>
          <a:noFill/>
          <a:ln w="9525">
            <a:noFill/>
            <a:miter lim="800000"/>
            <a:headEnd/>
            <a:tailEnd/>
          </a:ln>
        </p:spPr>
      </p:pic>
      <p:sp>
        <p:nvSpPr>
          <p:cNvPr id="9" name="文本框 8"/>
          <p:cNvSpPr txBox="1"/>
          <p:nvPr/>
        </p:nvSpPr>
        <p:spPr>
          <a:xfrm>
            <a:off x="5267890" y="157467"/>
            <a:ext cx="1366520" cy="369332"/>
          </a:xfrm>
          <a:prstGeom prst="rect">
            <a:avLst/>
          </a:prstGeom>
          <a:noFill/>
        </p:spPr>
        <p:txBody>
          <a:bodyPr wrap="square" rtlCol="0">
            <a:spAutoFit/>
          </a:bodyPr>
          <a:lstStyle/>
          <a:p>
            <a:pPr algn="ctr">
              <a:buClrTx/>
              <a:buSzTx/>
              <a:buFontTx/>
            </a:pPr>
            <a:r>
              <a:rPr lang="zh-CN" altLang="en-US" b="1" dirty="0" smtClean="0">
                <a:solidFill>
                  <a:schemeClr val="bg1"/>
                </a:solidFill>
                <a:latin typeface="微软雅黑" panose="020B0503020204020204" pitchFamily="34" charset="-122"/>
                <a:ea typeface="微软雅黑" panose="020B0503020204020204" pitchFamily="34" charset="-122"/>
                <a:sym typeface="+mn-ea"/>
              </a:rPr>
              <a:t>频率响应</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dirty="0"/>
                  <a:t>由空域卷积定理，若给定一幅大小为</a:t>
                </a:r>
                <a14:m>
                  <m:oMath xmlns:m="http://schemas.openxmlformats.org/officeDocument/2006/math">
                    <m:r>
                      <a:rPr lang="en-US" altLang="zh-CN" i="1">
                        <a:latin typeface="Cambria Math" panose="02040503050406030204" pitchFamily="18" charset="0"/>
                        <a:cs typeface="Cambria Math" panose="02040503050406030204" pitchFamily="18" charset="0"/>
                      </a:rPr>
                      <m:t>𝑀</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𝑁</m:t>
                    </m:r>
                  </m:oMath>
                </a14:m>
                <a:r>
                  <a:rPr lang="zh-CN" altLang="en-US" dirty="0"/>
                  <a:t>的数字图像，容易建立频率域滤波的实现形式：</a:t>
                </a: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endParaRPr lang="zh-CN" altLang="en-US" dirty="0"/>
              </a:p>
              <a:p>
                <a:pPr indent="457200" fontAlgn="auto">
                  <a:buClrTx/>
                  <a:buSzTx/>
                  <a:buNone/>
                </a:pPr>
                <a:r>
                  <a:rPr lang="zh-CN" altLang="en-US" dirty="0"/>
                  <a:t>式中</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𝐹</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p>
                    </m:sSup>
                  </m:oMath>
                </a14:m>
                <a:r>
                  <a:rPr lang="zh-CN" altLang="en-US" dirty="0"/>
                  <a:t>是</a:t>
                </a:r>
                <a:r>
                  <a:rPr lang="en-US" altLang="zh-CN" dirty="0"/>
                  <a:t>2D-IFT</a:t>
                </a:r>
                <a:r>
                  <a:rPr lang="zh-CN" altLang="en-US" dirty="0"/>
                  <a:t>，</a:t>
                </a: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oMath>
                </a14:m>
                <a:r>
                  <a:rPr lang="zh-CN" altLang="en-US" dirty="0"/>
                  <a:t>是输入图像</a:t>
                </a:r>
                <a14:m>
                  <m:oMath xmlns:m="http://schemas.openxmlformats.org/officeDocument/2006/math">
                    <m:r>
                      <a:rPr lang="en-US" altLang="zh-CN" i="1">
                        <a:latin typeface="Cambria Math" panose="02040503050406030204" pitchFamily="18" charset="0"/>
                        <a:cs typeface="Cambria Math" panose="02040503050406030204" pitchFamily="18" charset="0"/>
                      </a:rPr>
                      <m:t>𝑓</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oMath>
                </a14:m>
                <a:r>
                  <a:rPr lang="zh-CN" altLang="en-US" dirty="0"/>
                  <a:t>的</a:t>
                </a:r>
                <a:r>
                  <a:rPr lang="en-US" altLang="zh-CN" dirty="0"/>
                  <a:t>DFT</a:t>
                </a:r>
                <a:r>
                  <a:rPr lang="zh-CN" altLang="en-US" dirty="0"/>
                  <a:t>，</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oMath>
                </a14:m>
                <a:r>
                  <a:rPr lang="zh-CN" altLang="en-US" dirty="0"/>
                  <a:t>是滤波器的</a:t>
                </a:r>
                <a:r>
                  <a:rPr lang="zh-CN" altLang="en-US" b="1" dirty="0">
                    <a:solidFill>
                      <a:srgbClr val="FF0000"/>
                    </a:solidFill>
                  </a:rPr>
                  <a:t>频率响应函数（</a:t>
                </a:r>
                <a:r>
                  <a:rPr lang="en-US" altLang="zh-CN" b="1" dirty="0">
                    <a:solidFill>
                      <a:srgbClr val="FF0000"/>
                    </a:solidFill>
                  </a:rPr>
                  <a:t>Frequency Response function</a:t>
                </a:r>
                <a:r>
                  <a:rPr lang="zh-CN" altLang="en-US" b="1" dirty="0">
                    <a:solidFill>
                      <a:srgbClr val="FF0000"/>
                    </a:solidFill>
                  </a:rPr>
                  <a:t>）</a:t>
                </a:r>
                <a:r>
                  <a:rPr lang="zh-CN" altLang="en-US" dirty="0"/>
                  <a:t>，也称滤波器的</a:t>
                </a:r>
                <a:r>
                  <a:rPr lang="zh-CN" altLang="en-US" b="1" dirty="0">
                    <a:solidFill>
                      <a:srgbClr val="FF0000"/>
                    </a:solidFill>
                  </a:rPr>
                  <a:t>传递函数（</a:t>
                </a:r>
                <a:r>
                  <a:rPr lang="en-US" altLang="zh-CN" b="1" dirty="0">
                    <a:solidFill>
                      <a:srgbClr val="FF0000"/>
                    </a:solidFill>
                  </a:rPr>
                  <a:t>Transfer function</a:t>
                </a:r>
                <a:r>
                  <a:rPr lang="zh-CN" altLang="en-US" b="1" dirty="0">
                    <a:solidFill>
                      <a:srgbClr val="FF0000"/>
                    </a:solidFill>
                  </a:rPr>
                  <a:t>）</a:t>
                </a:r>
                <a:r>
                  <a:rPr lang="zh-CN" altLang="en-US" dirty="0"/>
                  <a:t>。</a:t>
                </a:r>
                <a:endParaRPr lang="zh-CN" altLang="en-US" dirty="0"/>
              </a:p>
              <a:p>
                <a:pPr indent="457200" fontAlgn="auto">
                  <a:buClrTx/>
                  <a:buSzTx/>
                  <a:buNone/>
                </a:pP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6395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171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57"/>
          <p:cNvGraphicFramePr>
            <a:graphicFrameLocks noChangeAspect="1"/>
          </p:cNvGraphicFramePr>
          <p:nvPr/>
        </p:nvGraphicFramePr>
        <p:xfrm>
          <a:off x="1974215" y="1815148"/>
          <a:ext cx="2915682" cy="864000"/>
        </p:xfrm>
        <a:graphic>
          <a:graphicData uri="http://schemas.openxmlformats.org/presentationml/2006/ole">
            <mc:AlternateContent xmlns:mc="http://schemas.openxmlformats.org/markup-compatibility/2006">
              <mc:Choice xmlns:v="urn:schemas-microsoft-com:vml" Requires="v">
                <p:oleObj spid="_x0000_s71716" name="" r:id="rId4" imgW="2184400" imgH="660400" progId="Equation.DSMT4">
                  <p:embed/>
                </p:oleObj>
              </mc:Choice>
              <mc:Fallback>
                <p:oleObj name="" r:id="rId4" imgW="2184400" imgH="660400" progId="Equation.DSMT4">
                  <p:embed/>
                  <p:pic>
                    <p:nvPicPr>
                      <p:cNvPr id="0" name="图片 3075"/>
                      <p:cNvPicPr/>
                      <p:nvPr/>
                    </p:nvPicPr>
                    <p:blipFill>
                      <a:blip r:embed="rId5"/>
                      <a:stretch>
                        <a:fillRect/>
                      </a:stretch>
                    </p:blipFill>
                    <p:spPr>
                      <a:xfrm>
                        <a:off x="1974215" y="1815148"/>
                        <a:ext cx="2915682" cy="864000"/>
                      </a:xfrm>
                      <a:prstGeom prst="rect">
                        <a:avLst/>
                      </a:prstGeom>
                      <a:noFill/>
                      <a:ln w="38100">
                        <a:noFill/>
                        <a:miter/>
                      </a:ln>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algn="ctr" fontAlgn="auto">
                  <a:buClrTx/>
                  <a:buSzTx/>
                  <a:buNone/>
                </a:pPr>
                <a:r>
                  <a:rPr lang="zh-CN" altLang="en-US" sz="1400"/>
                  <a:t>图</a:t>
                </a:r>
                <a:r>
                  <a:rPr lang="en-US" altLang="zh-CN" sz="1400"/>
                  <a:t>5.18  </a:t>
                </a:r>
                <a:r>
                  <a:rPr lang="zh-CN" altLang="en-US" sz="1400"/>
                  <a:t>傅里叶域的频率滤波过程框图</a:t>
                </a:r>
                <a:endParaRPr lang="zh-CN" altLang="en-US" sz="1400"/>
              </a:p>
              <a:p>
                <a:pPr indent="457200" algn="l" fontAlgn="auto">
                  <a:buClrTx/>
                  <a:buSzTx/>
                  <a:buNone/>
                </a:pPr>
                <a:endParaRPr lang="zh-CN" altLang="en-US"/>
              </a:p>
              <a:p>
                <a:pPr indent="457200" algn="l" fontAlgn="auto">
                  <a:buClrTx/>
                  <a:buSzTx/>
                  <a:buNone/>
                </a:pPr>
                <a:r>
                  <a:rPr lang="zh-CN" altLang="en-US"/>
                  <a:t>频域滤波器设计归结为滤波器响应函数的设计。我们可以根据需要选择性的保留、抑制或者增强特定频率内容，以实现不同的频率滤波器。</a:t>
                </a:r>
                <a:endParaRPr lang="zh-CN" altLang="en-US"/>
              </a:p>
              <a:p>
                <a:pPr indent="457200" algn="l" fontAlgn="auto">
                  <a:buClrTx/>
                  <a:buSzTx/>
                  <a:buNone/>
                </a:pPr>
                <a:r>
                  <a:rPr lang="zh-CN" altLang="en-US"/>
                  <a:t>即对响应函数</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oMath>
                </a14:m>
                <a:r>
                  <a:rPr lang="zh-CN" altLang="en-US"/>
                  <a:t>进行修改或者调整。</a:t>
                </a:r>
                <a:endParaRPr lang="zh-CN" altLang="en-US"/>
              </a:p>
              <a:p>
                <a:pPr indent="457200" algn="l" fontAlgn="auto">
                  <a:buClrTx/>
                  <a:buSzTx/>
                  <a:buNone/>
                </a:pP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63950"/>
              </a:xfrm>
              <a:prstGeom prst="rect">
                <a:avLst/>
              </a:prstGeom>
              <a:blipFill rotWithShape="1">
                <a:blip r:embed="rId1"/>
                <a:stretch>
                  <a:fillRect r="-1528"/>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2722"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pic>
        <p:nvPicPr>
          <p:cNvPr id="261" name="图片 2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80" y="1305243"/>
            <a:ext cx="4796542" cy="576000"/>
          </a:xfrm>
          <a:prstGeom prst="rect">
            <a:avLst/>
          </a:prstGeom>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63950"/>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t>当频率响应函数</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oMath>
                </a14:m>
                <a:r>
                  <a:rPr lang="zh-CN" altLang="en-US"/>
                  <a:t>具有如下形式：</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该频域滤波器为理想低通滤波器，</a:t>
                </a:r>
                <a14:m>
                  <m:oMath xmlns:m="http://schemas.openxmlformats.org/officeDocument/2006/math">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oMath>
                </a14:m>
                <a:r>
                  <a:rPr lang="zh-CN" altLang="en-US"/>
                  <a:t>是频率域中心与频率矩形中心的距离，即</a:t>
                </a:r>
                <a:endParaRPr lang="zh-CN" altLang="en-US"/>
              </a:p>
              <a:p>
                <a:pPr indent="457200" fontAlgn="auto">
                  <a:buClrTx/>
                  <a:buSzTx/>
                  <a:buNone/>
                </a:pPr>
                <a:endParaRPr lang="zh-CN" altLang="en-US"/>
              </a:p>
              <a:p>
                <a:pPr indent="457200" fontAlgn="auto">
                  <a:buClrTx/>
                  <a:buSzTx/>
                  <a:buNone/>
                </a:pPr>
                <a:endParaRPr lang="zh-CN" altLang="en-US" b="1" dirty="0">
                  <a:solidFill>
                    <a:srgbClr val="000066"/>
                  </a:solidFill>
                  <a:latin typeface="微软雅黑" panose="020B0503020204020204" pitchFamily="34" charset="-122"/>
                  <a:ea typeface="微软雅黑" panose="020B0503020204020204" pitchFamily="34" charset="-122"/>
                </a:endParaRPr>
              </a:p>
              <a:p>
                <a:pPr indent="457200" fontAlgn="auto">
                  <a:buClrTx/>
                  <a:buSzTx/>
                  <a:buNone/>
                </a:pPr>
                <a14:m>
                  <m:oMath xmlns:m="http://schemas.openxmlformats.org/officeDocument/2006/math">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oMath>
                </a14:m>
                <a:r>
                  <a:rPr lang="zh-CN" altLang="en-US"/>
                  <a:t>称为径向频率，</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𝐷</m:t>
                        </m:r>
                      </m:e>
                      <m:sub>
                        <m:r>
                          <a:rPr lang="en-US" altLang="zh-CN" i="1">
                            <a:latin typeface="Cambria Math" panose="02040503050406030204" pitchFamily="18" charset="0"/>
                            <a:cs typeface="Cambria Math" panose="02040503050406030204" pitchFamily="18" charset="0"/>
                          </a:rPr>
                          <m:t>0</m:t>
                        </m:r>
                      </m:sub>
                    </m:sSub>
                  </m:oMath>
                </a14:m>
                <a:r>
                  <a:rPr lang="zh-CN" altLang="en-US"/>
                  <a:t>为径向截止频率；</a:t>
                </a:r>
                <a:r>
                  <a:rPr lang="en-US" altLang="zh-CN"/>
                  <a:t>P</a:t>
                </a:r>
                <a:r>
                  <a:rPr lang="zh-CN" altLang="en-US"/>
                  <a:t>和</a:t>
                </a:r>
                <a:r>
                  <a:rPr lang="en-US" altLang="zh-CN"/>
                  <a:t>Q</a:t>
                </a:r>
                <a:r>
                  <a:rPr lang="zh-CN" altLang="en-US"/>
                  <a:t>是为了计算离散傅里叶变换对图像进行周期性填充后的尺寸。</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63950"/>
              </a:xfrm>
              <a:prstGeom prst="rect">
                <a:avLst/>
              </a:prstGeom>
              <a:blipFill rotWithShape="1">
                <a:blip r:embed="rId1"/>
                <a:stretch>
                  <a:fillRect r="-1528" b="-21040"/>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3780"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47"/>
          <p:cNvGraphicFramePr>
            <a:graphicFrameLocks noChangeAspect="1"/>
          </p:cNvGraphicFramePr>
          <p:nvPr/>
        </p:nvGraphicFramePr>
        <p:xfrm>
          <a:off x="2545398" y="2150110"/>
          <a:ext cx="2376000" cy="576000"/>
        </p:xfrm>
        <a:graphic>
          <a:graphicData uri="http://schemas.openxmlformats.org/presentationml/2006/ole">
            <mc:AlternateContent xmlns:mc="http://schemas.openxmlformats.org/markup-compatibility/2006">
              <mc:Choice xmlns:v="urn:schemas-microsoft-com:vml" Requires="v">
                <p:oleObj spid="_x0000_s73781" name="" r:id="rId4" imgW="1739900" imgH="419100" progId="Equation.DSMT4">
                  <p:embed/>
                </p:oleObj>
              </mc:Choice>
              <mc:Fallback>
                <p:oleObj name="" r:id="rId4" imgW="1739900" imgH="419100" progId="Equation.DSMT4">
                  <p:embed/>
                  <p:pic>
                    <p:nvPicPr>
                      <p:cNvPr id="0" name="图片 3075"/>
                      <p:cNvPicPr/>
                      <p:nvPr/>
                    </p:nvPicPr>
                    <p:blipFill>
                      <a:blip r:embed="rId5"/>
                      <a:stretch>
                        <a:fillRect/>
                      </a:stretch>
                    </p:blipFill>
                    <p:spPr>
                      <a:xfrm>
                        <a:off x="2545398" y="2150110"/>
                        <a:ext cx="2376000" cy="576000"/>
                      </a:xfrm>
                      <a:prstGeom prst="rect">
                        <a:avLst/>
                      </a:prstGeom>
                      <a:noFill/>
                      <a:ln w="38100">
                        <a:noFill/>
                        <a:miter/>
                      </a:ln>
                    </p:spPr>
                  </p:pic>
                </p:oleObj>
              </mc:Fallback>
            </mc:AlternateContent>
          </a:graphicData>
        </a:graphic>
      </p:graphicFrame>
      <p:graphicFrame>
        <p:nvGraphicFramePr>
          <p:cNvPr id="10" name="对象 -2147481445"/>
          <p:cNvGraphicFramePr>
            <a:graphicFrameLocks noChangeAspect="1"/>
          </p:cNvGraphicFramePr>
          <p:nvPr/>
        </p:nvGraphicFramePr>
        <p:xfrm>
          <a:off x="2473643" y="3481388"/>
          <a:ext cx="2423356" cy="360000"/>
        </p:xfrm>
        <a:graphic>
          <a:graphicData uri="http://schemas.openxmlformats.org/presentationml/2006/ole">
            <mc:AlternateContent xmlns:mc="http://schemas.openxmlformats.org/markup-compatibility/2006">
              <mc:Choice xmlns:v="urn:schemas-microsoft-com:vml" Requires="v">
                <p:oleObj spid="_x0000_s73782" name="" r:id="rId6" imgW="1905000" imgH="279400" progId="Equation.DSMT4">
                  <p:embed/>
                </p:oleObj>
              </mc:Choice>
              <mc:Fallback>
                <p:oleObj name="" r:id="rId6" imgW="1905000" imgH="279400" progId="Equation.DSMT4">
                  <p:embed/>
                  <p:pic>
                    <p:nvPicPr>
                      <p:cNvPr id="0" name="图片 5"/>
                      <p:cNvPicPr/>
                      <p:nvPr/>
                    </p:nvPicPr>
                    <p:blipFill>
                      <a:blip r:embed="rId7"/>
                      <a:stretch>
                        <a:fillRect/>
                      </a:stretch>
                    </p:blipFill>
                    <p:spPr>
                      <a:xfrm>
                        <a:off x="2473643" y="3481388"/>
                        <a:ext cx="2423356" cy="360000"/>
                      </a:xfrm>
                      <a:prstGeom prst="rect">
                        <a:avLst/>
                      </a:prstGeom>
                      <a:noFill/>
                      <a:ln w="38100">
                        <a:noFill/>
                        <a:miter/>
                      </a:ln>
                    </p:spPr>
                  </p:pic>
                </p:oleObj>
              </mc:Fallback>
            </mc:AlternateContent>
          </a:graphicData>
        </a:graphic>
      </p:graphicFrame>
      <p:sp>
        <p:nvSpPr>
          <p:cNvPr id="11" name="文本框 10"/>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882390"/>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t>该滤波器的频率响应的</a:t>
            </a:r>
            <a:r>
              <a:rPr lang="en-US" altLang="zh-CN"/>
              <a:t>3</a:t>
            </a:r>
            <a:r>
              <a:rPr lang="zh-CN" altLang="en-US"/>
              <a:t>维图、</a:t>
            </a:r>
            <a:r>
              <a:rPr lang="en-US" altLang="zh-CN"/>
              <a:t>2</a:t>
            </a:r>
            <a:r>
              <a:rPr lang="zh-CN" altLang="en-US"/>
              <a:t>维俯视剖面图和</a:t>
            </a:r>
            <a:r>
              <a:rPr lang="en-US" altLang="zh-CN"/>
              <a:t>1</a:t>
            </a:r>
            <a:r>
              <a:rPr lang="zh-CN" altLang="en-US"/>
              <a:t>维径向剖面图分别如图</a:t>
            </a:r>
            <a:r>
              <a:rPr lang="en-US" altLang="zh-CN"/>
              <a:t>5.19(a)</a:t>
            </a:r>
            <a:r>
              <a:rPr lang="zh-CN" altLang="en-US"/>
              <a:t>、</a:t>
            </a:r>
            <a:r>
              <a:rPr lang="en-US" altLang="zh-CN"/>
              <a:t>(b)</a:t>
            </a:r>
            <a:r>
              <a:rPr lang="zh-CN" altLang="en-US"/>
              <a:t>和</a:t>
            </a:r>
            <a:r>
              <a:rPr lang="en-US" altLang="zh-CN"/>
              <a:t>(c)</a:t>
            </a:r>
            <a:r>
              <a:rPr lang="zh-CN" altLang="en-US"/>
              <a:t>所示。</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en-US" altLang="zh-CN"/>
              <a:t>                      (a)                      (b)                   (c)   </a:t>
            </a:r>
            <a:endParaRPr lang="en-US" altLang="zh-CN"/>
          </a:p>
          <a:p>
            <a:pPr indent="457200" fontAlgn="auto">
              <a:buClrTx/>
              <a:buSzTx/>
              <a:buNone/>
            </a:pPr>
            <a:endParaRPr lang="zh-CN" altLang="en-US"/>
          </a:p>
          <a:p>
            <a:pPr indent="457200" fontAlgn="auto">
              <a:buClrTx/>
              <a:buSzTx/>
              <a:buNone/>
            </a:pPr>
            <a:r>
              <a:rPr lang="zh-CN" altLang="en-US" sz="1400"/>
              <a:t>图</a:t>
            </a:r>
            <a:r>
              <a:rPr lang="en-US" altLang="zh-CN" sz="1400"/>
              <a:t>5.19 </a:t>
            </a:r>
            <a:r>
              <a:rPr lang="zh-CN" altLang="en-US" sz="1400"/>
              <a:t>理想低通滤波器：</a:t>
            </a:r>
            <a:endParaRPr lang="zh-CN" altLang="en-US" sz="1400"/>
          </a:p>
          <a:p>
            <a:pPr indent="457200" fontAlgn="auto">
              <a:buClrTx/>
              <a:buSzTx/>
              <a:buNone/>
            </a:pPr>
            <a:r>
              <a:rPr lang="en-US" altLang="zh-CN" sz="1400"/>
              <a:t>(a) 3</a:t>
            </a:r>
            <a:r>
              <a:rPr lang="zh-CN" altLang="en-US" sz="1400"/>
              <a:t>维频率响应图；</a:t>
            </a:r>
            <a:r>
              <a:rPr lang="en-US" altLang="zh-CN" sz="1400"/>
              <a:t>(b) 2</a:t>
            </a:r>
            <a:r>
              <a:rPr lang="zh-CN" altLang="en-US" sz="1400"/>
              <a:t>维俯视剖面图；</a:t>
            </a:r>
            <a:r>
              <a:rPr lang="en-US" altLang="zh-CN" sz="1400"/>
              <a:t>(c) 1</a:t>
            </a:r>
            <a:r>
              <a:rPr lang="zh-CN" altLang="en-US" sz="1400"/>
              <a:t>维径向剖面图</a:t>
            </a:r>
            <a:endParaRPr lang="zh-CN" altLang="en-US" sz="1400"/>
          </a:p>
          <a:p>
            <a:pPr indent="457200" fontAlgn="auto">
              <a:buClrTx/>
              <a:buSzTx/>
              <a:buNone/>
            </a:pPr>
            <a:endParaRPr lang="zh-CN" altLang="en-US"/>
          </a:p>
          <a:p>
            <a:pPr indent="457200" fontAlgn="auto">
              <a:buClrTx/>
              <a:buSzTx/>
              <a:buNone/>
            </a:pPr>
            <a:endParaRPr lang="zh-CN" altLang="en-US"/>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477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275" name="图片 275"/>
          <p:cNvPicPr>
            <a:picLocks noChangeAspect="1" noChangeArrowheads="1"/>
          </p:cNvPicPr>
          <p:nvPr/>
        </p:nvPicPr>
        <p:blipFill>
          <a:blip r:embed="rId3" cstate="print"/>
          <a:srcRect/>
          <a:stretch>
            <a:fillRect/>
          </a:stretch>
        </p:blipFill>
        <p:spPr>
          <a:xfrm>
            <a:off x="1278255" y="2463483"/>
            <a:ext cx="4644776" cy="122400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28358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en-US" altLang="zh-CN"/>
                  <a:t>“</a:t>
                </a:r>
                <a:r>
                  <a:rPr lang="zh-CN" altLang="en-US"/>
                  <a:t>理想</a:t>
                </a:r>
                <a:r>
                  <a:rPr lang="en-US" altLang="zh-CN"/>
                  <a:t>”</a:t>
                </a:r>
                <a:r>
                  <a:rPr lang="zh-CN" altLang="en-US"/>
                  <a:t>一词是指截止频率之外，所有频率都好不保留的去除。</a:t>
                </a:r>
                <a:endParaRPr lang="zh-CN" altLang="en-US"/>
              </a:p>
              <a:p>
                <a:pPr indent="457200" fontAlgn="auto">
                  <a:buClrTx/>
                  <a:buSzTx/>
                  <a:buNone/>
                </a:pPr>
                <a:r>
                  <a:rPr lang="zh-CN" altLang="en-US"/>
                  <a:t>理想低通滤波器是原点径向对称的，该滤波器可以由一个径向横截面定义，如图</a:t>
                </a:r>
                <a:r>
                  <a:rPr lang="en-US" altLang="zh-CN"/>
                  <a:t>5.19(c)</a:t>
                </a:r>
                <a:r>
                  <a:rPr lang="zh-CN" altLang="en-US"/>
                  <a:t>所示。该横截面沿着纵轴旋转</a:t>
                </a:r>
                <a:r>
                  <a:rPr lang="en-US" altLang="zh-CN"/>
                  <a:t>360</a:t>
                </a:r>
                <a:r>
                  <a:rPr lang="en-US" altLang="en-US"/>
                  <a:t>°</a:t>
                </a:r>
                <a:r>
                  <a:rPr lang="zh-CN" altLang="en-US"/>
                  <a:t>则得到</a:t>
                </a:r>
                <a:r>
                  <a:rPr lang="en-US" altLang="zh-CN"/>
                  <a:t>2</a:t>
                </a:r>
                <a:r>
                  <a:rPr lang="zh-CN" altLang="en-US"/>
                  <a:t>维滤波器。</a:t>
                </a:r>
                <a:endParaRPr lang="zh-CN" altLang="en-US"/>
              </a:p>
              <a:p>
                <a:pPr indent="457200" fontAlgn="auto">
                  <a:buClrTx/>
                  <a:buSzTx/>
                  <a:buNone/>
                </a:pPr>
                <a:r>
                  <a:rPr lang="zh-CN" altLang="en-US"/>
                  <a:t>由图</a:t>
                </a:r>
                <a:r>
                  <a:rPr lang="en-US" altLang="zh-CN"/>
                  <a:t>5.19</a:t>
                </a:r>
                <a:r>
                  <a:rPr lang="zh-CN" altLang="en-US"/>
                  <a:t>可知，径向频率</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𝐷</m:t>
                        </m:r>
                      </m:e>
                      <m:sub>
                        <m:r>
                          <a:rPr lang="en-US" altLang="zh-CN" i="1">
                            <a:latin typeface="Cambria Math" panose="02040503050406030204" pitchFamily="18" charset="0"/>
                            <a:cs typeface="Cambria Math" panose="02040503050406030204" pitchFamily="18" charset="0"/>
                          </a:rPr>
                          <m:t>0</m:t>
                        </m:r>
                      </m:sub>
                    </m:sSub>
                  </m:oMath>
                </a14:m>
                <a:r>
                  <a:rPr lang="zh-CN" altLang="en-US"/>
                  <a:t>越小，阻止通过滤波器的高频成分越多。由于傅里叶变换的能量集中在频率</a:t>
                </a:r>
                <a:r>
                  <a:rPr lang="en-US" altLang="zh-CN"/>
                  <a:t>0</a:t>
                </a:r>
                <a:r>
                  <a:rPr lang="zh-CN" altLang="en-US"/>
                  <a:t>附近，随着</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𝐷</m:t>
                        </m:r>
                      </m:e>
                      <m:sub>
                        <m:r>
                          <a:rPr lang="en-US" altLang="zh-CN" i="1">
                            <a:latin typeface="Cambria Math" panose="02040503050406030204" pitchFamily="18" charset="0"/>
                            <a:cs typeface="Cambria Math" panose="02040503050406030204" pitchFamily="18" charset="0"/>
                          </a:rPr>
                          <m:t>0</m:t>
                        </m:r>
                      </m:sub>
                    </m:sSub>
                  </m:oMath>
                </a14:m>
                <a:r>
                  <a:rPr lang="zh-CN" altLang="en-US"/>
                  <a:t>变小，所保持的能量越小，图像变得越平坦和模糊。</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283585"/>
              </a:xfrm>
              <a:prstGeom prst="rect">
                <a:avLst/>
              </a:prstGeom>
              <a:blipFill rotWithShape="1">
                <a:blip r:embed="rId1"/>
                <a:stretch>
                  <a:fillRect r="-2094"/>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5794"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sz="1400"/>
              <a:t>图</a:t>
            </a:r>
            <a:r>
              <a:rPr lang="en-US" altLang="zh-CN" sz="1400"/>
              <a:t>5.20</a:t>
            </a:r>
            <a:r>
              <a:rPr lang="zh-CN" altLang="en-US" sz="1400"/>
              <a:t>不同截止频率理想低通滤波结果及其保持的能量比：</a:t>
            </a:r>
            <a:endParaRPr lang="zh-CN" altLang="en-US" sz="1400"/>
          </a:p>
          <a:p>
            <a:pPr indent="457200" fontAlgn="auto">
              <a:buClrTx/>
              <a:buSzTx/>
              <a:buNone/>
            </a:pPr>
            <a:r>
              <a:rPr lang="zh-CN" altLang="en-US" sz="1400"/>
              <a:t>第一列、第二列和第三列分别保持</a:t>
            </a:r>
            <a:r>
              <a:rPr lang="en-US" altLang="zh-CN" sz="1400"/>
              <a:t>99.7%</a:t>
            </a:r>
            <a:r>
              <a:rPr lang="zh-CN" altLang="en-US" sz="1400"/>
              <a:t>、</a:t>
            </a:r>
            <a:r>
              <a:rPr lang="en-US" altLang="zh-CN" sz="1400"/>
              <a:t> 99.37%</a:t>
            </a:r>
            <a:r>
              <a:rPr lang="zh-CN" altLang="en-US" sz="1400"/>
              <a:t>和</a:t>
            </a:r>
            <a:r>
              <a:rPr lang="en-US" altLang="zh-CN" sz="1400"/>
              <a:t>98.65%</a:t>
            </a:r>
            <a:r>
              <a:rPr lang="zh-CN" altLang="en-US" sz="1400"/>
              <a:t>的能量，除模糊外，还有振铃现象</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681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330" name="图片 330"/>
          <p:cNvPicPr>
            <a:picLocks noChangeAspect="1" noChangeArrowheads="1"/>
          </p:cNvPicPr>
          <p:nvPr/>
        </p:nvPicPr>
        <p:blipFill>
          <a:blip r:embed="rId3" cstate="print"/>
          <a:srcRect/>
          <a:stretch>
            <a:fillRect/>
          </a:stretch>
        </p:blipFill>
        <p:spPr>
          <a:xfrm>
            <a:off x="2057400" y="1621155"/>
            <a:ext cx="2743200" cy="190119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1940736" cy="82994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二、</a:t>
            </a:r>
            <a:r>
              <a:rPr lang="zh-CN" altLang="en-US" sz="1600" b="1" dirty="0">
                <a:solidFill>
                  <a:srgbClr val="000066"/>
                </a:solidFill>
                <a:latin typeface="微软雅黑" panose="020B0503020204020204" pitchFamily="34" charset="-122"/>
                <a:ea typeface="微软雅黑" panose="020B0503020204020204" pitchFamily="34" charset="-122"/>
                <a:sym typeface="+mn-ea"/>
              </a:rPr>
              <a:t>核心观点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物理意义</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6</a:t>
            </a:r>
            <a:endParaRPr lang="en-US" sz="1200" b="1" dirty="0">
              <a:solidFill>
                <a:schemeClr val="tx1"/>
              </a:solidFill>
            </a:endParaRPr>
          </a:p>
        </p:txBody>
      </p:sp>
      <p:sp>
        <p:nvSpPr>
          <p:cNvPr id="4" name="矩形 3"/>
          <p:cNvSpPr/>
          <p:nvPr/>
        </p:nvSpPr>
        <p:spPr>
          <a:xfrm>
            <a:off x="266700" y="589650"/>
            <a:ext cx="2181225"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基本物理意义</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21110" y="1122680"/>
            <a:ext cx="6276009" cy="1753235"/>
          </a:xfrm>
          <a:prstGeom prst="rect">
            <a:avLst/>
          </a:prstGeom>
          <a:noFill/>
        </p:spPr>
        <p:txBody>
          <a:bodyPr wrap="square" rtlCol="0">
            <a:spAutoFit/>
          </a:bodyPr>
          <a:lstStyle/>
          <a:p>
            <a:pPr marL="285750" indent="-285750" fontAlgn="auto">
              <a:buFont typeface="Wingdings" panose="05000000000000000000" charset="0"/>
              <a:buChar char="l"/>
            </a:pPr>
            <a:r>
              <a:rPr lang="zh-CN" altLang="en-US" dirty="0"/>
              <a:t>信号的谐波内容（</a:t>
            </a:r>
            <a:r>
              <a:rPr lang="en-US" altLang="zh-CN" dirty="0"/>
              <a:t>harmonic content</a:t>
            </a:r>
            <a:r>
              <a:rPr lang="zh-CN" altLang="en-US" dirty="0"/>
              <a:t>）。</a:t>
            </a:r>
            <a:endParaRPr lang="zh-CN" altLang="en-US" dirty="0"/>
          </a:p>
          <a:p>
            <a:pPr marL="285750" indent="-285750" fontAlgn="auto">
              <a:buFont typeface="Wingdings" panose="05000000000000000000" charset="0"/>
              <a:buChar char="l"/>
            </a:pPr>
            <a:r>
              <a:rPr lang="zh-CN" altLang="en-US" dirty="0"/>
              <a:t>傅里叶表示（系数）是信号的完全等价信号。</a:t>
            </a:r>
            <a:endParaRPr lang="zh-CN" altLang="en-US" dirty="0"/>
          </a:p>
          <a:p>
            <a:pPr marL="285750" indent="-285750" fontAlgn="auto">
              <a:buFont typeface="Wingdings" panose="05000000000000000000" charset="0"/>
              <a:buChar char="l"/>
            </a:pPr>
            <a:r>
              <a:rPr lang="zh-CN" altLang="en-US" dirty="0"/>
              <a:t>傅里叶处理涉及输出信号谐波含量与输入信号谐波含量之间的关系。</a:t>
            </a:r>
            <a:endParaRPr lang="zh-CN" altLang="en-US" dirty="0"/>
          </a:p>
          <a:p>
            <a:pPr marL="285750" indent="-285750" fontAlgn="auto">
              <a:buFont typeface="Wingdings" panose="05000000000000000000" charset="0"/>
              <a:buChar char="l"/>
            </a:pPr>
            <a:r>
              <a:rPr lang="zh-CN" altLang="en-US" dirty="0"/>
              <a:t>空间域和傅里叶域是互易的。</a:t>
            </a:r>
            <a:endParaRPr lang="zh-CN" altLang="en-US" dirty="0"/>
          </a:p>
          <a:p>
            <a:pPr marL="285750" indent="-285750" fontAlgn="auto">
              <a:buFont typeface="Wingdings" panose="05000000000000000000" charset="0"/>
              <a:buChar char="l"/>
            </a:pPr>
            <a:r>
              <a:rPr lang="zh-CN" altLang="en-US" dirty="0"/>
              <a:t>傅里叶级数展开和傅里叶变换本质是函数</a:t>
            </a:r>
            <a:r>
              <a:rPr lang="zh-CN" altLang="en-US" dirty="0"/>
              <a:t>逼近。</a:t>
            </a:r>
            <a:endParaRPr lang="zh-CN" altLang="en-US" dirty="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4114"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299" name="图片 2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850" y="2948623"/>
            <a:ext cx="3060700" cy="1972945"/>
          </a:xfrm>
          <a:prstGeom prst="rect">
            <a:avLst/>
          </a:prstGeom>
        </p:spPr>
      </p:pic>
      <p:sp>
        <p:nvSpPr>
          <p:cNvPr id="8" name="文本框 7"/>
          <p:cNvSpPr txBox="1"/>
          <p:nvPr/>
        </p:nvSpPr>
        <p:spPr>
          <a:xfrm>
            <a:off x="4781550" y="3800475"/>
            <a:ext cx="1888490" cy="737235"/>
          </a:xfrm>
          <a:prstGeom prst="rect">
            <a:avLst/>
          </a:prstGeom>
        </p:spPr>
        <p:txBody>
          <a:bodyPr wrap="square">
            <a:spAutoFit/>
          </a:bodyPr>
          <a:lstStyle/>
          <a:p>
            <a:pPr algn="just" defTabSz="266700">
              <a:lnSpc>
                <a:spcPct val="150000"/>
              </a:lnSpc>
              <a:spcAft>
                <a:spcPts val="200"/>
              </a:spcAft>
            </a:pPr>
            <a:r>
              <a:rPr lang="zh-CN" altLang="en-US" sz="1400">
                <a:solidFill>
                  <a:srgbClr val="000000"/>
                </a:solidFill>
                <a:latin typeface="宋体" panose="02010600030101010101" pitchFamily="2" charset="-122"/>
                <a:ea typeface="宋体" panose="02010600030101010101" pitchFamily="2" charset="-122"/>
              </a:rPr>
              <a:t>信号的傅里叶时频分析示意图</a:t>
            </a:r>
            <a:endParaRPr lang="zh-CN" altLang="en-US" sz="140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t>在实际的滤波器电路设计中，理想低通滤波器很难实现。</a:t>
            </a:r>
            <a:endParaRPr lang="zh-CN" altLang="en-US"/>
          </a:p>
          <a:p>
            <a:pPr indent="457200" fontAlgn="auto">
              <a:buClrTx/>
              <a:buSzTx/>
              <a:buNone/>
            </a:pPr>
            <a:r>
              <a:rPr lang="zh-CN" altLang="en-US"/>
              <a:t>高频完全截止的理想低通滤波器容易导致卷积核为</a:t>
            </a:r>
            <a:r>
              <a:rPr lang="en-US" altLang="zh-CN"/>
              <a:t>sinc</a:t>
            </a:r>
            <a:r>
              <a:rPr lang="zh-CN" altLang="en-US"/>
              <a:t>函数，进而导致图像出现振铃效应。</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784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sym typeface="+mn-ea"/>
                  </a:rPr>
                  <a:t>在空间域将低通滤波作为卷积过程来理解，可将</a:t>
                </a:r>
                <a14:m>
                  <m:oMath xmlns:m="http://schemas.openxmlformats.org/officeDocument/2006/math">
                    <m:r>
                      <a:rPr lang="en-US" altLang="zh-CN" i="1">
                        <a:latin typeface="Cambria Math" panose="02040503050406030204" pitchFamily="18" charset="0"/>
                        <a:cs typeface="Cambria Math" panose="02040503050406030204" pitchFamily="18" charset="0"/>
                      </a:rPr>
                      <m:t>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oMath>
                </a14:m>
                <a:r>
                  <a:rPr lang="zh-CN" altLang="en-US">
                    <a:sym typeface="+mn-ea"/>
                  </a:rPr>
                  <a:t>分为两部分：原点处的中心部分，中心周围集中的成周期分布的外围部分。一般而言，前者决定模糊，后者决定振铃现象。若外围部分有明显的震荡，则卷积输出</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𝑔</m:t>
                    </m:r>
                    <m:r>
                      <a:rPr lang="en-US" altLang="zh-CN" i="1">
                        <a:latin typeface="Cambria Math" panose="02040503050406030204" pitchFamily="18" charset="0"/>
                        <a:cs typeface="Cambria Math" panose="02040503050406030204" pitchFamily="18" charset="0"/>
                        <a:sym typeface="+mn-ea"/>
                      </a:rPr>
                      <m:t>(</m:t>
                    </m:r>
                    <m:r>
                      <a:rPr lang="en-US" altLang="zh-CN" i="1">
                        <a:latin typeface="Cambria Math" panose="02040503050406030204" pitchFamily="18" charset="0"/>
                        <a:cs typeface="Cambria Math" panose="02040503050406030204" pitchFamily="18" charset="0"/>
                        <a:sym typeface="+mn-ea"/>
                      </a:rPr>
                      <m:t>𝑥</m:t>
                    </m:r>
                    <m:r>
                      <a:rPr lang="en-US" altLang="zh-CN" i="1">
                        <a:latin typeface="Cambria Math" panose="02040503050406030204" pitchFamily="18" charset="0"/>
                        <a:cs typeface="Cambria Math" panose="02040503050406030204" pitchFamily="18" charset="0"/>
                        <a:sym typeface="+mn-ea"/>
                      </a:rPr>
                      <m:t>,</m:t>
                    </m:r>
                    <m:r>
                      <a:rPr lang="en-US" altLang="zh-CN" i="1">
                        <a:latin typeface="Cambria Math" panose="02040503050406030204" pitchFamily="18" charset="0"/>
                        <a:cs typeface="Cambria Math" panose="02040503050406030204" pitchFamily="18" charset="0"/>
                        <a:sym typeface="+mn-ea"/>
                      </a:rPr>
                      <m:t>𝑦</m:t>
                    </m:r>
                    <m:r>
                      <a:rPr lang="en-US" altLang="zh-CN" i="1">
                        <a:latin typeface="Cambria Math" panose="02040503050406030204" pitchFamily="18" charset="0"/>
                        <a:cs typeface="Cambria Math" panose="02040503050406030204" pitchFamily="18" charset="0"/>
                        <a:sym typeface="+mn-ea"/>
                      </a:rPr>
                      <m:t>)</m:t>
                    </m:r>
                  </m:oMath>
                </a14:m>
                <a:r>
                  <a:rPr lang="zh-CN" altLang="en-US">
                    <a:sym typeface="+mn-ea"/>
                  </a:rPr>
                  <a:t>会出现振铃。</a:t>
                </a:r>
                <a:endParaRPr lang="zh-CN" altLang="en-US">
                  <a:sym typeface="+mn-ea"/>
                </a:endParaRPr>
              </a:p>
              <a:p>
                <a:pPr indent="457200" fontAlgn="auto">
                  <a:buClrTx/>
                  <a:buSzTx/>
                  <a:buNone/>
                </a:pPr>
                <a:r>
                  <a:rPr lang="zh-CN" altLang="en-US"/>
                  <a:t>利用傅里叶变换可以发现，若频率响应函数具有陡峭变化，则傅里叶逆变换得到的空域滤波函数会在外围出现震荡。</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b="-26622"/>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8866"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t>例如，</a:t>
                </a:r>
                <a:r>
                  <a:rPr lang="en-US" altLang="zh-CN"/>
                  <a:t>1D</a:t>
                </a:r>
                <a:r>
                  <a:rPr lang="zh-CN" altLang="en-US"/>
                  <a:t>情形频率响应函数</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oMath>
                </a14:m>
                <a:r>
                  <a:rPr lang="zh-CN" altLang="en-US"/>
                  <a:t>为盒子方波函数时，其对应的空域卷积核函数为</a:t>
                </a:r>
                <a14:m>
                  <m:oMath xmlns:m="http://schemas.openxmlformats.org/officeDocument/2006/math">
                    <m:r>
                      <a:rPr lang="en-US" altLang="zh-CN" i="1">
                        <a:latin typeface="Cambria Math" panose="02040503050406030204" pitchFamily="18" charset="0"/>
                        <a:cs typeface="Cambria Math" panose="02040503050406030204" pitchFamily="18" charset="0"/>
                      </a:rPr>
                      <m:t>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𝑠𝑖𝑛𝑐</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𝑥</m:t>
                    </m:r>
                  </m:oMath>
                </a14:m>
                <a:r>
                  <a:rPr lang="zh-CN" altLang="en-US"/>
                  <a:t>，对应的</a:t>
                </a:r>
                <a:r>
                  <a:rPr lang="en-US" altLang="zh-CN"/>
                  <a:t>2</a:t>
                </a:r>
                <a:r>
                  <a:rPr lang="zh-CN" altLang="en-US"/>
                  <a:t>维频率响应函数为一个圆盘，此时空域卷积核函数为</a:t>
                </a:r>
                <a14:m>
                  <m:oMath xmlns:m="http://schemas.openxmlformats.org/officeDocument/2006/math">
                    <m:r>
                      <a:rPr lang="en-US" altLang="zh-CN" i="1">
                        <a:latin typeface="Cambria Math" panose="02040503050406030204" pitchFamily="18" charset="0"/>
                        <a:cs typeface="Cambria Math" panose="02040503050406030204" pitchFamily="18" charset="0"/>
                      </a:rPr>
                      <m:t>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𝑠𝑖𝑛𝑐𝑥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𝑠𝑖𝑛𝑐𝑦</m:t>
                    </m:r>
                  </m:oMath>
                </a14:m>
                <a:r>
                  <a:rPr lang="zh-CN" altLang="en-US"/>
                  <a:t>，就像一颗石子扔进水面引起的波纹，四周的余波将对图像产生振铃现象。</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b="-4203"/>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79890"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☐理想低通</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r>
              <a:rPr lang="zh-CN" altLang="en-US" sz="1400"/>
              <a:t>图</a:t>
            </a:r>
            <a:r>
              <a:rPr lang="en-US" altLang="zh-CN" sz="1400"/>
              <a:t>5.22 </a:t>
            </a:r>
            <a:r>
              <a:rPr lang="zh-CN" altLang="en-US" sz="1400"/>
              <a:t>理想低通滤波的频率响应函数，</a:t>
            </a:r>
            <a:endParaRPr lang="zh-CN" altLang="en-US" sz="1400"/>
          </a:p>
          <a:p>
            <a:pPr indent="457200" fontAlgn="auto">
              <a:buClrTx/>
              <a:buSzTx/>
              <a:buNone/>
            </a:pPr>
            <a:r>
              <a:rPr lang="zh-CN" altLang="en-US" sz="1400"/>
              <a:t>上行：</a:t>
            </a:r>
            <a:r>
              <a:rPr lang="en-US" altLang="zh-CN" sz="1400"/>
              <a:t>1D</a:t>
            </a:r>
            <a:r>
              <a:rPr lang="zh-CN" altLang="en-US" sz="1400"/>
              <a:t>理想低通滤波响应函数（左）及其卷积核（右），</a:t>
            </a:r>
            <a:endParaRPr lang="zh-CN" altLang="en-US" sz="1400"/>
          </a:p>
          <a:p>
            <a:pPr indent="457200" fontAlgn="auto">
              <a:buClrTx/>
              <a:buSzTx/>
              <a:buNone/>
            </a:pPr>
            <a:r>
              <a:rPr lang="zh-CN" altLang="en-US" sz="1400"/>
              <a:t>下行：</a:t>
            </a:r>
            <a:r>
              <a:rPr lang="en-US" altLang="zh-CN" sz="1400"/>
              <a:t>2D</a:t>
            </a:r>
            <a:r>
              <a:rPr lang="zh-CN" altLang="en-US" sz="1400"/>
              <a:t>理想低通滤波响应函数的透视图（左）及其卷积核（右）</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0914"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05" name="图片 344"/>
          <p:cNvPicPr>
            <a:picLocks noChangeAspect="1" noChangeArrowheads="1"/>
          </p:cNvPicPr>
          <p:nvPr/>
        </p:nvPicPr>
        <p:blipFill>
          <a:blip r:embed="rId3" cstate="print"/>
          <a:srcRect/>
          <a:stretch>
            <a:fillRect/>
          </a:stretch>
        </p:blipFill>
        <p:spPr>
          <a:xfrm>
            <a:off x="1818005" y="1720850"/>
            <a:ext cx="3081020" cy="200533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☐高斯滤波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r>
              <a:rPr lang="zh-CN" altLang="en-US"/>
              <a:t>高斯滤波是一个典型的低通滤波器。高斯函数的傅里叶变换仍然是高斯函数，高斯滤波的频率响应函数为</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式中</a:t>
            </a:r>
            <a:r>
              <a:rPr lang="en-US" altLang="zh-CN"/>
              <a:t>                             </a:t>
            </a:r>
            <a:r>
              <a:rPr lang="zh-CN" altLang="en-US"/>
              <a:t>为距离中心的径向频率，</a:t>
            </a:r>
            <a:r>
              <a:rPr lang="en-US" altLang="zh-CN"/>
              <a:t>     </a:t>
            </a:r>
            <a:r>
              <a:rPr lang="zh-CN" altLang="en-US"/>
              <a:t>为高斯函数的方差，表示原点的扩展度。可设置径向截止频率</a:t>
            </a:r>
            <a:endParaRPr lang="zh-CN" altLang="en-US"/>
          </a:p>
          <a:p>
            <a:pPr indent="457200" fontAlgn="auto">
              <a:buClrTx/>
              <a:buSzTx/>
              <a:buNone/>
            </a:pPr>
            <a:r>
              <a:rPr lang="zh-CN" altLang="en-US"/>
              <a:t> </a:t>
            </a:r>
            <a:r>
              <a:rPr lang="en-US" altLang="zh-CN"/>
              <a:t>   </a:t>
            </a:r>
            <a:r>
              <a:rPr lang="zh-CN" altLang="en-US"/>
              <a:t>，此时频率响应值下降到</a:t>
            </a:r>
            <a:r>
              <a:rPr lang="en-US" altLang="zh-CN"/>
              <a:t>0.607</a:t>
            </a:r>
            <a:r>
              <a:rPr lang="zh-CN" altLang="en-US"/>
              <a:t>处。</a:t>
            </a:r>
            <a:endParaRPr lang="zh-CN" altLang="en-US"/>
          </a:p>
          <a:p>
            <a:pPr indent="457200" fontAlgn="auto">
              <a:buClrTx/>
              <a:buSzTx/>
              <a:buNone/>
            </a:pPr>
            <a:r>
              <a:rPr lang="zh-CN" altLang="en-US"/>
              <a:t>高斯滤波的频率响应函数具有有限支撑，是快速衰减的，并不像理想低通滤波一样</a:t>
            </a:r>
            <a:r>
              <a:rPr lang="en-US" altLang="zh-CN"/>
              <a:t> “</a:t>
            </a:r>
            <a:r>
              <a:rPr lang="zh-CN" altLang="en-US"/>
              <a:t>硬</a:t>
            </a:r>
            <a:r>
              <a:rPr lang="en-US" altLang="zh-CN"/>
              <a:t>”</a:t>
            </a:r>
            <a:r>
              <a:rPr lang="zh-CN" altLang="en-US"/>
              <a:t>截止。</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200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33"/>
          <p:cNvGraphicFramePr>
            <a:graphicFrameLocks noChangeAspect="1"/>
          </p:cNvGraphicFramePr>
          <p:nvPr/>
        </p:nvGraphicFramePr>
        <p:xfrm>
          <a:off x="2596198" y="2098040"/>
          <a:ext cx="1655812" cy="360000"/>
        </p:xfrm>
        <a:graphic>
          <a:graphicData uri="http://schemas.openxmlformats.org/presentationml/2006/ole">
            <mc:AlternateContent xmlns:mc="http://schemas.openxmlformats.org/markup-compatibility/2006">
              <mc:Choice xmlns:v="urn:schemas-microsoft-com:vml" Requires="v">
                <p:oleObj spid="_x0000_s82007" name="" r:id="rId3" imgW="1104900" imgH="241300" progId="Equation.DSMT4">
                  <p:embed/>
                </p:oleObj>
              </mc:Choice>
              <mc:Fallback>
                <p:oleObj name="" r:id="rId3" imgW="1104900" imgH="241300" progId="Equation.DSMT4">
                  <p:embed/>
                  <p:pic>
                    <p:nvPicPr>
                      <p:cNvPr id="0" name="图片 3075"/>
                      <p:cNvPicPr/>
                      <p:nvPr/>
                    </p:nvPicPr>
                    <p:blipFill>
                      <a:blip r:embed="rId4"/>
                      <a:stretch>
                        <a:fillRect/>
                      </a:stretch>
                    </p:blipFill>
                    <p:spPr>
                      <a:xfrm>
                        <a:off x="2596198" y="2098040"/>
                        <a:ext cx="1655812" cy="360000"/>
                      </a:xfrm>
                      <a:prstGeom prst="rect">
                        <a:avLst/>
                      </a:prstGeom>
                      <a:noFill/>
                      <a:ln w="38100">
                        <a:noFill/>
                        <a:miter/>
                      </a:ln>
                    </p:spPr>
                  </p:pic>
                </p:oleObj>
              </mc:Fallback>
            </mc:AlternateContent>
          </a:graphicData>
        </a:graphic>
      </p:graphicFrame>
      <p:graphicFrame>
        <p:nvGraphicFramePr>
          <p:cNvPr id="10" name="对象 -2147481432"/>
          <p:cNvGraphicFramePr>
            <a:graphicFrameLocks noChangeAspect="1"/>
          </p:cNvGraphicFramePr>
          <p:nvPr/>
        </p:nvGraphicFramePr>
        <p:xfrm>
          <a:off x="1505268" y="2458085"/>
          <a:ext cx="1433604" cy="360000"/>
        </p:xfrm>
        <a:graphic>
          <a:graphicData uri="http://schemas.openxmlformats.org/presentationml/2006/ole">
            <mc:AlternateContent xmlns:mc="http://schemas.openxmlformats.org/markup-compatibility/2006">
              <mc:Choice xmlns:v="urn:schemas-microsoft-com:vml" Requires="v">
                <p:oleObj spid="_x0000_s82008" name="" r:id="rId5" imgW="1002665" imgH="254000" progId="Equation.DSMT4">
                  <p:embed/>
                </p:oleObj>
              </mc:Choice>
              <mc:Fallback>
                <p:oleObj name="" r:id="rId5" imgW="1002665" imgH="254000" progId="Equation.DSMT4">
                  <p:embed/>
                  <p:pic>
                    <p:nvPicPr>
                      <p:cNvPr id="0" name="图片 5"/>
                      <p:cNvPicPr/>
                      <p:nvPr/>
                    </p:nvPicPr>
                    <p:blipFill>
                      <a:blip r:embed="rId6"/>
                      <a:stretch>
                        <a:fillRect/>
                      </a:stretch>
                    </p:blipFill>
                    <p:spPr>
                      <a:xfrm>
                        <a:off x="1505268" y="2458085"/>
                        <a:ext cx="1433604" cy="360000"/>
                      </a:xfrm>
                      <a:prstGeom prst="rect">
                        <a:avLst/>
                      </a:prstGeom>
                      <a:noFill/>
                      <a:ln w="38100">
                        <a:noFill/>
                        <a:miter/>
                      </a:ln>
                    </p:spPr>
                  </p:pic>
                </p:oleObj>
              </mc:Fallback>
            </mc:AlternateContent>
          </a:graphicData>
        </a:graphic>
      </p:graphicFrame>
      <p:graphicFrame>
        <p:nvGraphicFramePr>
          <p:cNvPr id="12" name="对象 -2147481431"/>
          <p:cNvGraphicFramePr>
            <a:graphicFrameLocks noChangeAspect="1"/>
          </p:cNvGraphicFramePr>
          <p:nvPr/>
        </p:nvGraphicFramePr>
        <p:xfrm>
          <a:off x="5431790" y="2529840"/>
          <a:ext cx="288000" cy="288000"/>
        </p:xfrm>
        <a:graphic>
          <a:graphicData uri="http://schemas.openxmlformats.org/presentationml/2006/ole">
            <mc:AlternateContent xmlns:mc="http://schemas.openxmlformats.org/markup-compatibility/2006">
              <mc:Choice xmlns:v="urn:schemas-microsoft-com:vml" Requires="v">
                <p:oleObj spid="_x0000_s82009" name="" r:id="rId7" imgW="177800" imgH="177800" progId="Equation.DSMT4">
                  <p:embed/>
                </p:oleObj>
              </mc:Choice>
              <mc:Fallback>
                <p:oleObj name="" r:id="rId7" imgW="177800" imgH="177800" progId="Equation.DSMT4">
                  <p:embed/>
                  <p:pic>
                    <p:nvPicPr>
                      <p:cNvPr id="0" name="图片 7"/>
                      <p:cNvPicPr/>
                      <p:nvPr/>
                    </p:nvPicPr>
                    <p:blipFill>
                      <a:blip r:embed="rId8"/>
                      <a:stretch>
                        <a:fillRect/>
                      </a:stretch>
                    </p:blipFill>
                    <p:spPr>
                      <a:xfrm>
                        <a:off x="5431790" y="2529840"/>
                        <a:ext cx="288000" cy="288000"/>
                      </a:xfrm>
                      <a:prstGeom prst="rect">
                        <a:avLst/>
                      </a:prstGeom>
                      <a:noFill/>
                      <a:ln w="38100">
                        <a:noFill/>
                        <a:miter/>
                      </a:ln>
                    </p:spPr>
                  </p:pic>
                </p:oleObj>
              </mc:Fallback>
            </mc:AlternateContent>
          </a:graphicData>
        </a:graphic>
      </p:graphicFrame>
      <p:graphicFrame>
        <p:nvGraphicFramePr>
          <p:cNvPr id="14" name="对象 -2147481430"/>
          <p:cNvGraphicFramePr>
            <a:graphicFrameLocks noChangeAspect="1"/>
          </p:cNvGraphicFramePr>
          <p:nvPr/>
        </p:nvGraphicFramePr>
        <p:xfrm>
          <a:off x="597853" y="3074670"/>
          <a:ext cx="592000" cy="288000"/>
        </p:xfrm>
        <a:graphic>
          <a:graphicData uri="http://schemas.openxmlformats.org/presentationml/2006/ole">
            <mc:AlternateContent xmlns:mc="http://schemas.openxmlformats.org/markup-compatibility/2006">
              <mc:Choice xmlns:v="urn:schemas-microsoft-com:vml" Requires="v">
                <p:oleObj spid="_x0000_s82010" name="" r:id="rId9" imgW="406400" imgH="190500" progId="Equation.DSMT4">
                  <p:embed/>
                </p:oleObj>
              </mc:Choice>
              <mc:Fallback>
                <p:oleObj name="" r:id="rId9" imgW="406400" imgH="190500" progId="Equation.DSMT4">
                  <p:embed/>
                  <p:pic>
                    <p:nvPicPr>
                      <p:cNvPr id="0" name="图片 8"/>
                      <p:cNvPicPr/>
                      <p:nvPr/>
                    </p:nvPicPr>
                    <p:blipFill>
                      <a:blip r:embed="rId10"/>
                      <a:stretch>
                        <a:fillRect/>
                      </a:stretch>
                    </p:blipFill>
                    <p:spPr>
                      <a:xfrm>
                        <a:off x="597853" y="3074670"/>
                        <a:ext cx="592000" cy="288000"/>
                      </a:xfrm>
                      <a:prstGeom prst="rect">
                        <a:avLst/>
                      </a:prstGeom>
                      <a:noFill/>
                      <a:ln w="38100">
                        <a:noFill/>
                        <a:miter/>
                      </a:ln>
                    </p:spPr>
                  </p:pic>
                </p:oleObj>
              </mc:Fallback>
            </mc:AlternateContent>
          </a:graphicData>
        </a:graphic>
      </p:graphicFrame>
      <p:sp>
        <p:nvSpPr>
          <p:cNvPr id="13" name="文本框 12"/>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14337" y="1152525"/>
                <a:ext cx="615160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☐高斯滤波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dirty="0"/>
              </a:p>
              <a:p>
                <a:pPr indent="457200" fontAlgn="auto">
                  <a:buClrTx/>
                  <a:buSzTx/>
                  <a:buNone/>
                </a:pPr>
                <a:r>
                  <a:rPr lang="zh-CN" altLang="en-US" dirty="0"/>
                  <a:t>对高斯滤波的频率响应函数进行傅里叶逆变换，仍然是高斯函数，得到的高斯滤波仅仅具有模糊现象，但是没有</a:t>
                </a:r>
                <a:r>
                  <a:rPr lang="en-US" altLang="zh-CN" dirty="0"/>
                  <a:t>“</a:t>
                </a:r>
                <a:r>
                  <a:rPr lang="zh-CN" altLang="en-US" b="1" dirty="0">
                    <a:solidFill>
                      <a:srgbClr val="FF0000"/>
                    </a:solidFill>
                  </a:rPr>
                  <a:t>振铃</a:t>
                </a:r>
                <a:r>
                  <a:rPr lang="en-US" altLang="zh-CN" dirty="0"/>
                  <a:t>”</a:t>
                </a:r>
                <a:r>
                  <a:rPr lang="zh-CN" altLang="en-US" dirty="0"/>
                  <a:t>现象。高斯函数在数学上也称为</a:t>
                </a:r>
                <a:r>
                  <a:rPr lang="en-US" altLang="zh-CN" dirty="0"/>
                  <a:t>“</a:t>
                </a:r>
                <a:r>
                  <a:rPr lang="zh-CN" altLang="en-US" b="1" dirty="0">
                    <a:solidFill>
                      <a:srgbClr val="FF0000"/>
                    </a:solidFill>
                  </a:rPr>
                  <a:t>软化子</a:t>
                </a:r>
                <a:r>
                  <a:rPr lang="en-US" altLang="zh-CN" dirty="0"/>
                  <a:t>”</a:t>
                </a:r>
                <a:r>
                  <a:rPr lang="zh-CN" altLang="en-US" dirty="0"/>
                  <a:t>。图</a:t>
                </a:r>
                <a:r>
                  <a:rPr lang="en-US" altLang="zh-CN" dirty="0"/>
                  <a:t>5.22 </a:t>
                </a:r>
                <a:r>
                  <a:rPr lang="zh-CN" altLang="en-US" dirty="0"/>
                  <a:t>给出了</a:t>
                </a:r>
                <a:r>
                  <a:rPr lang="en-US" altLang="zh-CN" dirty="0"/>
                  <a:t>2</a:t>
                </a:r>
                <a:r>
                  <a:rPr lang="zh-CN" altLang="en-US" dirty="0"/>
                  <a:t>维高斯滤波的频率响应函数及其径向剖面。</a:t>
                </a:r>
                <a:endParaRPr lang="zh-CN" altLang="en-US" dirty="0"/>
              </a:p>
              <a:p>
                <a:pPr indent="457200" fontAlgn="auto">
                  <a:buClrTx/>
                  <a:buSzTx/>
                  <a:buNone/>
                </a:pPr>
                <a:endParaRPr lang="zh-CN" altLang="en-US" sz="1400" dirty="0"/>
              </a:p>
              <a:p>
                <a:pPr indent="457200" fontAlgn="auto">
                  <a:buClrTx/>
                  <a:buSzTx/>
                  <a:buNone/>
                </a:pPr>
                <a:endParaRPr lang="zh-CN" altLang="en-US" sz="1400" dirty="0"/>
              </a:p>
              <a:p>
                <a:pPr indent="457200" fontAlgn="auto">
                  <a:buClrTx/>
                  <a:buSzTx/>
                  <a:buNone/>
                </a:pPr>
                <a:endParaRPr lang="zh-CN" altLang="en-US" sz="1400" dirty="0"/>
              </a:p>
              <a:p>
                <a:pPr indent="457200" fontAlgn="auto">
                  <a:buClrTx/>
                  <a:buSzTx/>
                  <a:buNone/>
                </a:pPr>
                <a:endParaRPr lang="zh-CN" altLang="en-US" sz="1400" dirty="0"/>
              </a:p>
              <a:p>
                <a:pPr indent="457200" fontAlgn="auto">
                  <a:buClrTx/>
                  <a:buSzTx/>
                  <a:buNone/>
                </a:pPr>
                <a:endParaRPr lang="zh-CN" altLang="en-US" sz="1400" dirty="0"/>
              </a:p>
              <a:p>
                <a:pPr indent="457200" fontAlgn="auto">
                  <a:buClrTx/>
                  <a:buSzTx/>
                  <a:buNone/>
                </a:pPr>
                <a:endParaRPr lang="zh-CN" altLang="en-US" sz="1400" dirty="0"/>
              </a:p>
              <a:p>
                <a:pPr indent="457200" fontAlgn="auto">
                  <a:buClrTx/>
                  <a:buSzTx/>
                  <a:buNone/>
                </a:pPr>
                <a:endParaRPr lang="zh-CN" altLang="en-US" sz="1400" dirty="0"/>
              </a:p>
              <a:p>
                <a:pPr indent="457200" fontAlgn="auto">
                  <a:buClrTx/>
                  <a:buSzTx/>
                  <a:buNone/>
                </a:pPr>
                <a:r>
                  <a:rPr lang="zh-CN" altLang="en-US" sz="1400" dirty="0"/>
                  <a:t>图</a:t>
                </a:r>
                <a:r>
                  <a:rPr lang="en-US" altLang="zh-CN" sz="1400" dirty="0"/>
                  <a:t>5.22 </a:t>
                </a:r>
                <a:r>
                  <a:rPr lang="zh-CN" altLang="en-US" sz="1400" dirty="0"/>
                  <a:t>高斯低通滤波器，</a:t>
                </a:r>
                <a:endParaRPr lang="zh-CN" altLang="en-US" sz="1400" dirty="0"/>
              </a:p>
              <a:p>
                <a:pPr indent="457200" fontAlgn="auto">
                  <a:buClrTx/>
                  <a:buSzTx/>
                  <a:buNone/>
                </a:pPr>
                <a:r>
                  <a:rPr lang="en-US" altLang="zh-CN" sz="1400" dirty="0"/>
                  <a:t>(a) 3</a:t>
                </a:r>
                <a:r>
                  <a:rPr lang="zh-CN" altLang="en-US" sz="1400" dirty="0"/>
                  <a:t>维频率响应图，</a:t>
                </a:r>
                <a:r>
                  <a:rPr lang="en-US" altLang="zh-CN" sz="1400" dirty="0"/>
                  <a:t>(b) 2</a:t>
                </a:r>
                <a:r>
                  <a:rPr lang="zh-CN" altLang="en-US" sz="1400" dirty="0"/>
                  <a:t>维俯视剖面图，</a:t>
                </a:r>
                <a:r>
                  <a:rPr lang="en-US" altLang="zh-CN" sz="1400" dirty="0"/>
                  <a:t>(c) </a:t>
                </a:r>
                <a:r>
                  <a:rPr lang="zh-CN" altLang="en-US" sz="1400" dirty="0"/>
                  <a:t>不同</a:t>
                </a:r>
                <a14:m>
                  <m:oMath xmlns:m="http://schemas.openxmlformats.org/officeDocument/2006/math">
                    <m:sSub>
                      <m:sSubPr>
                        <m:ctrlPr>
                          <a:rPr lang="en-US" altLang="zh-CN" sz="1400" i="1">
                            <a:latin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cs typeface="Cambria Math" panose="02040503050406030204" pitchFamily="18" charset="0"/>
                          </a:rPr>
                          <m:t>𝐷</m:t>
                        </m:r>
                      </m:e>
                      <m:sub>
                        <m:r>
                          <a:rPr lang="en-US" altLang="zh-CN" sz="1400" i="1">
                            <a:latin typeface="Cambria Math" panose="02040503050406030204" pitchFamily="18" charset="0"/>
                            <a:cs typeface="Cambria Math" panose="02040503050406030204" pitchFamily="18" charset="0"/>
                          </a:rPr>
                          <m:t>0</m:t>
                        </m:r>
                      </m:sub>
                    </m:sSub>
                  </m:oMath>
                </a14:m>
                <a:r>
                  <a:rPr lang="zh-CN" altLang="en-US" sz="1400" dirty="0"/>
                  <a:t>阶的</a:t>
                </a:r>
                <a:r>
                  <a:rPr lang="en-US" altLang="zh-CN" sz="1400" dirty="0"/>
                  <a:t>1</a:t>
                </a:r>
                <a:r>
                  <a:rPr lang="zh-CN" altLang="en-US" sz="1400" dirty="0"/>
                  <a:t>维径向剖面图</a:t>
                </a:r>
                <a:endParaRPr lang="zh-CN" altLang="en-US" sz="1400" dirty="0"/>
              </a:p>
            </p:txBody>
          </p:sp>
        </mc:Choice>
        <mc:Fallback>
          <p:sp>
            <p:nvSpPr>
              <p:cNvPr id="5" name="文本框 4"/>
              <p:cNvSpPr txBox="1">
                <a:spLocks noRot="1" noChangeAspect="1" noMove="1" noResize="1" noEditPoints="1" noAdjustHandles="1" noChangeArrowheads="1" noChangeShapeType="1" noTextEdit="1"/>
              </p:cNvSpPr>
              <p:nvPr/>
            </p:nvSpPr>
            <p:spPr>
              <a:xfrm>
                <a:off x="414337" y="1152525"/>
                <a:ext cx="6151605" cy="3670935"/>
              </a:xfrm>
              <a:prstGeom prst="rect">
                <a:avLst/>
              </a:prstGeom>
              <a:blipFill rotWithShape="1">
                <a:blip r:embed="rId1"/>
                <a:stretch>
                  <a:fillRect l="-5" r="1"/>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2962"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pic>
        <p:nvPicPr>
          <p:cNvPr id="106" name="图片 283"/>
          <p:cNvPicPr>
            <a:picLocks noChangeAspect="1" noChangeArrowheads="1"/>
          </p:cNvPicPr>
          <p:nvPr/>
        </p:nvPicPr>
        <p:blipFill>
          <a:blip r:embed="rId4" cstate="print"/>
          <a:srcRect/>
          <a:stretch>
            <a:fillRect/>
          </a:stretch>
        </p:blipFill>
        <p:spPr>
          <a:xfrm>
            <a:off x="956310" y="2987993"/>
            <a:ext cx="4860290" cy="1270635"/>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☐高斯滤波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r>
              <a:rPr lang="zh-CN" altLang="en-US" sz="1400"/>
              <a:t>图</a:t>
            </a:r>
            <a:r>
              <a:rPr lang="en-US" altLang="zh-CN" sz="1400"/>
              <a:t>5.23 </a:t>
            </a:r>
            <a:r>
              <a:rPr lang="zh-CN" altLang="en-US" sz="1400"/>
              <a:t>一个低通滤波的例子（有限支撑区域高斯滤波的频域实现）</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398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07" name="图片 302"/>
          <p:cNvPicPr>
            <a:picLocks noChangeAspect="1" noChangeArrowheads="1"/>
          </p:cNvPicPr>
          <p:nvPr/>
        </p:nvPicPr>
        <p:blipFill>
          <a:blip r:embed="rId3" cstate="print"/>
          <a:srcRect/>
          <a:stretch>
            <a:fillRect/>
          </a:stretch>
        </p:blipFill>
        <p:spPr>
          <a:xfrm>
            <a:off x="1755140" y="1614170"/>
            <a:ext cx="3122930" cy="191516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☐高斯滤波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r>
              <a:rPr lang="zh-CN" altLang="en-US" sz="1400"/>
              <a:t>图</a:t>
            </a:r>
            <a:r>
              <a:rPr lang="en-US" altLang="zh-CN" sz="1400"/>
              <a:t>5.24 </a:t>
            </a:r>
            <a:r>
              <a:rPr lang="zh-CN" altLang="en-US" sz="1400"/>
              <a:t>不同截止频率高斯滤波结果及其所保持的能量比，第一列、第二列和第三列分别保持</a:t>
            </a:r>
            <a:r>
              <a:rPr lang="en-US" altLang="zh-CN" sz="1400"/>
              <a:t>99.11%</a:t>
            </a:r>
            <a:r>
              <a:rPr lang="zh-CN" altLang="en-US" sz="1400"/>
              <a:t>、</a:t>
            </a:r>
            <a:r>
              <a:rPr lang="en-US" altLang="zh-CN" sz="1400"/>
              <a:t>98.74%</a:t>
            </a:r>
            <a:r>
              <a:rPr lang="zh-CN" altLang="en-US" sz="1400"/>
              <a:t>和</a:t>
            </a:r>
            <a:r>
              <a:rPr lang="en-US" altLang="zh-CN" sz="1400"/>
              <a:t>96.44%</a:t>
            </a:r>
            <a:r>
              <a:rPr lang="zh-CN" altLang="en-US" sz="1400"/>
              <a:t>的能量，仅仅产生不同程度的模糊，没有振铃现象</a:t>
            </a: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501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400" name="图片 400"/>
          <p:cNvPicPr>
            <a:picLocks noChangeAspect="1" noChangeArrowheads="1"/>
          </p:cNvPicPr>
          <p:nvPr/>
        </p:nvPicPr>
        <p:blipFill>
          <a:blip r:embed="rId3" cstate="print"/>
          <a:srcRect/>
          <a:stretch>
            <a:fillRect/>
          </a:stretch>
        </p:blipFill>
        <p:spPr>
          <a:xfrm>
            <a:off x="1942783" y="1626870"/>
            <a:ext cx="2971165" cy="217170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☐巴特沃斯低通滤波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t>该类滤波器是与阶数相关的一类低通滤波器，其频率响应函数定义为</a:t>
            </a:r>
            <a:endParaRPr lang="zh-CN" altLang="en-US"/>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r>
              <a:rPr lang="zh-CN" altLang="en-US" sz="1800"/>
              <a:t>其中n为巴特沃斯滤波器的阶数。</a:t>
            </a: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6051"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28"/>
          <p:cNvGraphicFramePr>
            <a:graphicFrameLocks noChangeAspect="1"/>
          </p:cNvGraphicFramePr>
          <p:nvPr/>
        </p:nvGraphicFramePr>
        <p:xfrm>
          <a:off x="2107565" y="2353310"/>
          <a:ext cx="2071256" cy="576000"/>
        </p:xfrm>
        <a:graphic>
          <a:graphicData uri="http://schemas.openxmlformats.org/presentationml/2006/ole">
            <mc:AlternateContent xmlns:mc="http://schemas.openxmlformats.org/markup-compatibility/2006">
              <mc:Choice xmlns:v="urn:schemas-microsoft-com:vml" Requires="v">
                <p:oleObj spid="_x0000_s86052" name="" r:id="rId3" imgW="1574800" imgH="431800" progId="Equation.DSMT4">
                  <p:embed/>
                </p:oleObj>
              </mc:Choice>
              <mc:Fallback>
                <p:oleObj name="" r:id="rId3" imgW="1574800" imgH="431800" progId="Equation.DSMT4">
                  <p:embed/>
                  <p:pic>
                    <p:nvPicPr>
                      <p:cNvPr id="0" name="图片 3075"/>
                      <p:cNvPicPr/>
                      <p:nvPr/>
                    </p:nvPicPr>
                    <p:blipFill>
                      <a:blip r:embed="rId4"/>
                      <a:stretch>
                        <a:fillRect/>
                      </a:stretch>
                    </p:blipFill>
                    <p:spPr>
                      <a:xfrm>
                        <a:off x="2107565" y="2353310"/>
                        <a:ext cx="2071256" cy="576000"/>
                      </a:xfrm>
                      <a:prstGeom prst="rect">
                        <a:avLst/>
                      </a:prstGeom>
                      <a:noFill/>
                      <a:ln w="38100">
                        <a:noFill/>
                        <a:miter/>
                      </a:ln>
                    </p:spPr>
                  </p:pic>
                </p:oleObj>
              </mc:Fallback>
            </mc:AlternateContent>
          </a:graphicData>
        </a:graphic>
      </p:graphicFrame>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☐巴特沃斯低通滤波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r>
              <a:rPr lang="zh-CN" altLang="en-US" sz="1400"/>
              <a:t>图</a:t>
            </a:r>
            <a:r>
              <a:rPr lang="en-US" altLang="zh-CN" sz="1400"/>
              <a:t>5.25 </a:t>
            </a:r>
            <a:r>
              <a:rPr lang="zh-CN" altLang="en-US" sz="1400"/>
              <a:t>巴特沃斯滤波，</a:t>
            </a:r>
            <a:r>
              <a:rPr lang="en-US" altLang="zh-CN" sz="1400"/>
              <a:t>(a) 3</a:t>
            </a:r>
            <a:r>
              <a:rPr lang="zh-CN" altLang="en-US" sz="1400"/>
              <a:t>维显示的频率响应图，</a:t>
            </a:r>
            <a:r>
              <a:rPr lang="en-US" altLang="zh-CN" sz="1400"/>
              <a:t>(b) 2</a:t>
            </a:r>
            <a:r>
              <a:rPr lang="zh-CN" altLang="en-US" sz="1400"/>
              <a:t>维俯视剖面图，</a:t>
            </a:r>
            <a:r>
              <a:rPr lang="en-US" altLang="zh-CN" sz="1400"/>
              <a:t>(c) </a:t>
            </a:r>
            <a:r>
              <a:rPr lang="zh-CN" altLang="en-US" sz="1400"/>
              <a:t>不同</a:t>
            </a:r>
            <a:r>
              <a:rPr lang="en-US" altLang="zh-CN" sz="1400"/>
              <a:t>n</a:t>
            </a:r>
            <a:r>
              <a:rPr lang="zh-CN" altLang="en-US" sz="1400"/>
              <a:t>阶的</a:t>
            </a:r>
            <a:r>
              <a:rPr lang="en-US" altLang="zh-CN" sz="1400"/>
              <a:t>1</a:t>
            </a:r>
            <a:r>
              <a:rPr lang="zh-CN" altLang="en-US" sz="1400"/>
              <a:t>维径向剖面</a:t>
            </a:r>
            <a:endParaRPr lang="zh-CN" altLang="en-US" sz="1400"/>
          </a:p>
          <a:p>
            <a:pPr indent="457200" fontAlgn="auto">
              <a:buClrTx/>
              <a:buSzTx/>
              <a:buNone/>
            </a:pP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705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108" name="图片 287"/>
          <p:cNvPicPr>
            <a:picLocks noChangeAspect="1" noChangeArrowheads="1"/>
          </p:cNvPicPr>
          <p:nvPr/>
        </p:nvPicPr>
        <p:blipFill>
          <a:blip r:embed="rId3" cstate="print"/>
          <a:srcRect t="2412"/>
          <a:stretch>
            <a:fillRect/>
          </a:stretch>
        </p:blipFill>
        <p:spPr>
          <a:xfrm>
            <a:off x="1219518" y="1810703"/>
            <a:ext cx="4583066" cy="1368000"/>
          </a:xfrm>
          <a:prstGeom prst="rect">
            <a:avLst/>
          </a:prstGeom>
          <a:noFill/>
          <a:ln>
            <a:noFill/>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081413" cy="82994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三</a:t>
            </a:r>
            <a:r>
              <a:rPr lang="zh-CN" altLang="en-US" sz="1600" b="1" dirty="0" smtClean="0">
                <a:solidFill>
                  <a:srgbClr val="000000"/>
                </a:solidFill>
                <a:latin typeface="微软雅黑" panose="020B0503020204020204" pitchFamily="34" charset="-122"/>
                <a:ea typeface="微软雅黑" panose="020B0503020204020204" pitchFamily="34" charset="-122"/>
                <a:sym typeface="+mn-ea"/>
              </a:rPr>
              <a:t>、</a:t>
            </a:r>
            <a:r>
              <a:rPr lang="zh-CN" altLang="en-US" sz="1600" b="1" dirty="0">
                <a:solidFill>
                  <a:srgbClr val="000066"/>
                </a:solidFill>
                <a:latin typeface="微软雅黑" panose="020B0503020204020204" pitchFamily="34" charset="-122"/>
                <a:ea typeface="微软雅黑" panose="020B0503020204020204" pitchFamily="34" charset="-122"/>
                <a:sym typeface="+mn-ea"/>
              </a:rPr>
              <a:t>傅里叶级数</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a:p>
            <a:pPr algn="ctr"/>
            <a:endParaRPr lang="zh-CN" altLang="en-US" sz="1600" b="1" dirty="0">
              <a:solidFill>
                <a:srgbClr val="000066"/>
              </a:solidFill>
              <a:latin typeface="微软雅黑" panose="020B0503020204020204" pitchFamily="34" charset="-122"/>
              <a:ea typeface="微软雅黑" panose="020B0503020204020204" pitchFamily="34" charset="-122"/>
            </a:endParaRPr>
          </a:p>
          <a:p>
            <a:pPr algn="ct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7</a:t>
            </a:r>
            <a:endParaRPr lang="en-US" sz="1200" b="1" dirty="0">
              <a:solidFill>
                <a:schemeClr val="tx1"/>
              </a:solidFill>
            </a:endParaRPr>
          </a:p>
        </p:txBody>
      </p:sp>
      <p:sp>
        <p:nvSpPr>
          <p:cNvPr id="4" name="矩形 3"/>
          <p:cNvSpPr/>
          <p:nvPr/>
        </p:nvSpPr>
        <p:spPr>
          <a:xfrm>
            <a:off x="266700" y="589650"/>
            <a:ext cx="3063673" cy="369332"/>
          </a:xfrm>
          <a:prstGeom prst="rect">
            <a:avLst/>
          </a:prstGeom>
        </p:spPr>
        <p:txBody>
          <a:bodyPr wrap="square">
            <a:spAutoFit/>
          </a:bodyPr>
          <a:lstStyle/>
          <a:p>
            <a:pPr marL="285750" indent="-285750">
              <a:buFont typeface="Wingdings" panose="05000000000000000000" pitchFamily="2" charset="2"/>
              <a:buChar char="p"/>
            </a:pPr>
            <a:r>
              <a:rPr lang="zh-CN" altLang="en-US" b="1" dirty="0" smtClean="0">
                <a:solidFill>
                  <a:srgbClr val="000066"/>
                </a:solidFill>
                <a:latin typeface="微软雅黑" panose="020B0503020204020204" pitchFamily="34" charset="-122"/>
                <a:ea typeface="微软雅黑" panose="020B0503020204020204" pitchFamily="34" charset="-122"/>
              </a:rPr>
              <a:t>实数形式傅里叶级数</a:t>
            </a:r>
            <a:endParaRPr lang="zh-CN" altLang="en-US"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22680"/>
                <a:ext cx="5944235" cy="1198880"/>
              </a:xfrm>
              <a:prstGeom prst="rect">
                <a:avLst/>
              </a:prstGeom>
              <a:noFill/>
            </p:spPr>
            <p:txBody>
              <a:bodyPr wrap="square" rtlCol="0">
                <a:spAutoFit/>
              </a:bodyPr>
              <a:lstStyle/>
              <a:p>
                <a:pPr indent="457200" fontAlgn="auto"/>
                <a:r>
                  <a:rPr lang="zh-CN" altLang="en-US"/>
                  <a:t>任何一个周期性信号都可以表达为一组具有不同周期和频率的三角函数</a:t>
                </a:r>
                <a:r>
                  <a:rPr lang="en-US" altLang="zh-CN"/>
                  <a:t>sine</a:t>
                </a:r>
                <a:r>
                  <a:rPr lang="zh-CN" altLang="en-US"/>
                  <a:t>和</a:t>
                </a:r>
                <a:r>
                  <a:rPr lang="en-US" altLang="zh-CN"/>
                  <a:t>cosine</a:t>
                </a:r>
                <a:r>
                  <a:rPr lang="zh-CN" altLang="en-US"/>
                  <a:t>的加权线性组合。</a:t>
                </a:r>
                <a:endParaRPr lang="zh-CN" altLang="en-US"/>
              </a:p>
              <a:p>
                <a:pPr indent="457200" fontAlgn="auto"/>
                <a:r>
                  <a:rPr lang="zh-CN" altLang="en-US"/>
                  <a:t>时间连续的信号函数表示为</a:t>
                </a:r>
                <a14:m>
                  <m:oMath xmlns:m="http://schemas.openxmlformats.org/officeDocument/2006/math">
                    <m:r>
                      <a:rPr lang="en-US" altLang="zh-CN" i="1">
                        <a:latin typeface="Cambria Math" panose="02040503050406030204" pitchFamily="18" charset="0"/>
                        <a:cs typeface="Cambria Math" panose="02040503050406030204" pitchFamily="18" charset="0"/>
                      </a:rPr>
                      <m:t>𝑓</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ea typeface="MS Mincho" charset="0"/>
                        <a:cs typeface="Cambria Math" panose="02040503050406030204" pitchFamily="18" charset="0"/>
                      </a:rPr>
                      <m:t>)</m:t>
                    </m:r>
                  </m:oMath>
                </a14:m>
                <a:r>
                  <a:rPr lang="zh-CN" altLang="en-US"/>
                  <a:t>，则有</a:t>
                </a:r>
                <a:endParaRPr lang="zh-CN" altLang="en-US"/>
              </a:p>
              <a:p>
                <a:pPr indent="457200" fontAlgn="auto"/>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59740" y="1122680"/>
                <a:ext cx="5944235" cy="119888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515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 name="文本框 8"/>
              <p:cNvSpPr txBox="1"/>
              <p:nvPr/>
            </p:nvSpPr>
            <p:spPr>
              <a:xfrm>
                <a:off x="1482090" y="3678555"/>
                <a:ext cx="3429000" cy="605155"/>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𝑘</m:t>
                          </m:r>
                        </m:e>
                        <m:sub>
                          <m:r>
                            <a:rPr lang="en-US" altLang="zh-CN" i="1">
                              <a:latin typeface="Cambria Math" panose="02040503050406030204" pitchFamily="18" charset="0"/>
                              <a:cs typeface="Cambria Math" panose="02040503050406030204" pitchFamily="18" charset="0"/>
                            </a:rPr>
                            <m:t>𝑛</m:t>
                          </m:r>
                        </m:sub>
                      </m:sSub>
                      <m:r>
                        <a:rPr lang="en-US" altLang="zh-CN" i="1">
                          <a:latin typeface="Cambria Math" panose="02040503050406030204" pitchFamily="18" charset="0"/>
                          <a:ea typeface="MS Mincho"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MS Mincho" charset="0"/>
                              <a:cs typeface="Cambria Math" panose="02040503050406030204" pitchFamily="18" charset="0"/>
                            </a:rPr>
                            <m:t>2</m:t>
                          </m:r>
                          <m:r>
                            <a:rPr lang="en-US" altLang="zh-CN" i="1">
                              <a:latin typeface="Cambria Math" panose="02040503050406030204" pitchFamily="18" charset="0"/>
                              <a:ea typeface="MS Mincho" charset="0"/>
                              <a:cs typeface="Cambria Math" panose="02040503050406030204" pitchFamily="18" charset="0"/>
                            </a:rPr>
                            <m:t>𝜋</m:t>
                          </m:r>
                          <m:r>
                            <a:rPr lang="en-US" altLang="zh-CN" i="1">
                              <a:latin typeface="Cambria Math" panose="02040503050406030204" pitchFamily="18" charset="0"/>
                              <a:cs typeface="Cambria Math" panose="02040503050406030204" pitchFamily="18" charset="0"/>
                            </a:rPr>
                            <m:t>𝑛</m:t>
                          </m:r>
                        </m:num>
                        <m:den>
                          <m:r>
                            <a:rPr lang="en-US" altLang="zh-CN" i="1">
                              <a:latin typeface="Cambria Math" panose="02040503050406030204" pitchFamily="18" charset="0"/>
                              <a:cs typeface="Cambria Math" panose="02040503050406030204" pitchFamily="18" charset="0"/>
                            </a:rPr>
                            <m:t>𝑇</m:t>
                          </m:r>
                        </m:den>
                      </m:f>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1482090" y="3678555"/>
                <a:ext cx="3429000" cy="605155"/>
              </a:xfrm>
              <a:prstGeom prst="rect">
                <a:avLst/>
              </a:prstGeom>
              <a:blipFill rotWithShape="1">
                <a:blip r:embed="rId4"/>
                <a:stretch>
                  <a:fillRect/>
                </a:stretch>
              </a:blipFill>
            </p:spPr>
            <p:txBody>
              <a:bodyPr/>
              <a:lstStyle/>
              <a:p>
                <a:r>
                  <a:rPr lang="zh-CN" altLang="en-US">
                    <a:noFill/>
                  </a:rPr>
                  <a:t> </a:t>
                </a:r>
              </a:p>
            </p:txBody>
          </p:sp>
        </mc:Fallback>
      </mc:AlternateContent>
      <p:graphicFrame>
        <p:nvGraphicFramePr>
          <p:cNvPr id="8" name="对象 -2147481723"/>
          <p:cNvGraphicFramePr>
            <a:graphicFrameLocks noChangeAspect="1"/>
          </p:cNvGraphicFramePr>
          <p:nvPr/>
        </p:nvGraphicFramePr>
        <p:xfrm>
          <a:off x="1223010" y="2111375"/>
          <a:ext cx="4418330" cy="1304925"/>
        </p:xfrm>
        <a:graphic>
          <a:graphicData uri="http://schemas.openxmlformats.org/presentationml/2006/ole">
            <mc:AlternateContent xmlns:mc="http://schemas.openxmlformats.org/markup-compatibility/2006">
              <mc:Choice xmlns:v="urn:schemas-microsoft-com:vml" Requires="v">
                <p:oleObj spid="_x0000_s5156" name="" r:id="rId5" imgW="2552700" imgH="749300" progId="Equation.DSMT4">
                  <p:embed/>
                </p:oleObj>
              </mc:Choice>
              <mc:Fallback>
                <p:oleObj name="" r:id="rId5" imgW="2552700" imgH="749300" progId="Equation.DSMT4">
                  <p:embed/>
                  <p:pic>
                    <p:nvPicPr>
                      <p:cNvPr id="0" name="图片 3075"/>
                      <p:cNvPicPr/>
                      <p:nvPr/>
                    </p:nvPicPr>
                    <p:blipFill>
                      <a:blip r:embed="rId6"/>
                      <a:stretch>
                        <a:fillRect/>
                      </a:stretch>
                    </p:blipFill>
                    <p:spPr>
                      <a:xfrm>
                        <a:off x="1223010" y="2111375"/>
                        <a:ext cx="4418330" cy="1304925"/>
                      </a:xfrm>
                      <a:prstGeom prst="rect">
                        <a:avLst/>
                      </a:prstGeom>
                      <a:noFill/>
                      <a:ln w="38100">
                        <a:noFill/>
                        <a:miter/>
                      </a:ln>
                    </p:spPr>
                  </p:pic>
                </p:oleObj>
              </mc:Fallback>
            </mc:AlternateContent>
          </a:graphicData>
        </a:graphic>
      </p:graphicFrame>
      <p:sp>
        <p:nvSpPr>
          <p:cNvPr id="10" name="文本框 9"/>
          <p:cNvSpPr txBox="1"/>
          <p:nvPr/>
        </p:nvSpPr>
        <p:spPr>
          <a:xfrm>
            <a:off x="5385138" y="181125"/>
            <a:ext cx="1144779"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rPr>
              <a:t>级数表示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88</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☐巴特沃斯低通滤波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r>
                  <a:rPr lang="zh-CN" altLang="en-US" sz="1400"/>
                  <a:t>图</a:t>
                </a:r>
                <a:r>
                  <a:rPr lang="en-US" altLang="zh-CN" sz="1400"/>
                  <a:t>5.26 </a:t>
                </a:r>
                <a:r>
                  <a:rPr lang="zh-CN" altLang="en-US" sz="1400"/>
                  <a:t>从左至右表示</a:t>
                </a:r>
                <a:r>
                  <a:rPr lang="en-US" altLang="zh-CN" sz="1400"/>
                  <a:t>n=1,2,5,10</a:t>
                </a:r>
                <a:r>
                  <a:rPr lang="zh-CN" altLang="en-US" sz="1400"/>
                  <a:t>时，不同阶数巴特沃斯滤波频率响应函数的</a:t>
                </a:r>
                <a:r>
                  <a:rPr lang="en-US" altLang="zh-CN" sz="1400"/>
                  <a:t>2D</a:t>
                </a:r>
                <a:r>
                  <a:rPr lang="zh-CN" altLang="en-US" sz="1400"/>
                  <a:t>可视化（大小</a:t>
                </a:r>
                <a14:m>
                  <m:oMath xmlns:m="http://schemas.openxmlformats.org/officeDocument/2006/math">
                    <m:r>
                      <a:rPr lang="en-US" altLang="zh-CN" sz="1400" i="1">
                        <a:latin typeface="Cambria Math" panose="02040503050406030204" pitchFamily="18" charset="0"/>
                        <a:cs typeface="Cambria Math" panose="02040503050406030204" pitchFamily="18" charset="0"/>
                      </a:rPr>
                      <m:t>1000</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1000</m:t>
                    </m:r>
                  </m:oMath>
                </a14:m>
                <a:r>
                  <a:rPr lang="en-US" altLang="zh-CN" sz="1400"/>
                  <a:t>, </a:t>
                </a:r>
                <a:r>
                  <a:rPr lang="zh-CN" altLang="en-US" sz="1400"/>
                  <a:t>截止频率</a:t>
                </a:r>
                <a:r>
                  <a:rPr lang="en-US" altLang="zh-CN" sz="1400"/>
                  <a:t>5</a:t>
                </a:r>
                <a:r>
                  <a:rPr lang="zh-CN" altLang="en-US" sz="1400"/>
                  <a:t>）及其</a:t>
                </a:r>
                <a:r>
                  <a:rPr lang="en-US" altLang="zh-CN" sz="1400"/>
                  <a:t>1D</a:t>
                </a:r>
                <a:r>
                  <a:rPr lang="zh-CN" altLang="en-US" sz="1400"/>
                  <a:t>曲线图</a:t>
                </a:r>
                <a:endParaRPr lang="zh-CN" altLang="en-US" sz="140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8082"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pic>
        <p:nvPicPr>
          <p:cNvPr id="295" name="图片 295"/>
          <p:cNvPicPr>
            <a:picLocks noChangeAspect="1" noChangeArrowheads="1"/>
          </p:cNvPicPr>
          <p:nvPr/>
        </p:nvPicPr>
        <p:blipFill>
          <a:blip r:embed="rId4" cstate="print"/>
          <a:srcRect/>
          <a:stretch>
            <a:fillRect/>
          </a:stretch>
        </p:blipFill>
        <p:spPr>
          <a:xfrm>
            <a:off x="1494155" y="1737360"/>
            <a:ext cx="3981450" cy="1851660"/>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89</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低通滤波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b="1" dirty="0">
                <a:solidFill>
                  <a:srgbClr val="000066"/>
                </a:solidFill>
                <a:latin typeface="微软雅黑" panose="020B0503020204020204" pitchFamily="34" charset="-122"/>
                <a:ea typeface="微软雅黑" panose="020B0503020204020204" pitchFamily="34" charset="-122"/>
                <a:sym typeface="+mn-ea"/>
              </a:rPr>
              <a:t>☐巴特沃斯低通滤波</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a:p>
            <a:pPr indent="457200" fontAlgn="auto">
              <a:buClrTx/>
              <a:buSzTx/>
              <a:buNone/>
            </a:pPr>
            <a:endParaRPr lang="zh-CN" altLang="en-US"/>
          </a:p>
          <a:p>
            <a:pPr indent="457200" fontAlgn="auto">
              <a:buClrTx/>
              <a:buSzTx/>
              <a:buNone/>
            </a:pPr>
            <a:r>
              <a:rPr lang="zh-CN" altLang="en-US"/>
              <a:t>巴特沃斯滤波器的特点是通频带的频率响应曲线最平滑，没有起伏，而在阻频带则缓慢下降为零，而不是急剧快速截止。因此低通滤波结果能够形成较为图像平滑的结果。</a:t>
            </a:r>
            <a:endParaRPr lang="zh-CN" altLang="en-US"/>
          </a:p>
          <a:p>
            <a:pPr indent="457200" fontAlgn="auto">
              <a:buClrTx/>
              <a:buSzTx/>
              <a:buNone/>
            </a:pPr>
            <a:r>
              <a:rPr lang="zh-CN" altLang="en-US"/>
              <a:t>一阶滤波器没有振铃现象（图</a:t>
            </a:r>
            <a:r>
              <a:rPr lang="en-US" altLang="zh-CN"/>
              <a:t>5.26</a:t>
            </a:r>
            <a:r>
              <a:rPr lang="zh-CN" altLang="en-US"/>
              <a:t>第</a:t>
            </a:r>
            <a:r>
              <a:rPr lang="en-US" altLang="zh-CN"/>
              <a:t>1</a:t>
            </a:r>
            <a:r>
              <a:rPr lang="zh-CN" altLang="en-US"/>
              <a:t>列）。二阶情形振铃几乎不可见（图</a:t>
            </a:r>
            <a:r>
              <a:rPr lang="en-US" altLang="zh-CN"/>
              <a:t>5.26</a:t>
            </a:r>
            <a:r>
              <a:rPr lang="zh-CN" altLang="en-US"/>
              <a:t>第</a:t>
            </a:r>
            <a:r>
              <a:rPr lang="en-US" altLang="zh-CN"/>
              <a:t>2</a:t>
            </a:r>
            <a:r>
              <a:rPr lang="zh-CN" altLang="en-US"/>
              <a:t>列）；但是随着阶数的增加，由于频率响应曲线的振荡性增加（出现正响应和负响应），由此导致的振铃现象会增加（图</a:t>
            </a:r>
            <a:r>
              <a:rPr lang="en-US" altLang="zh-CN"/>
              <a:t>5.26</a:t>
            </a:r>
            <a:r>
              <a:rPr lang="zh-CN" altLang="en-US"/>
              <a:t>第</a:t>
            </a:r>
            <a:r>
              <a:rPr lang="en-US" altLang="zh-CN"/>
              <a:t>3</a:t>
            </a:r>
            <a:r>
              <a:rPr lang="zh-CN" altLang="en-US"/>
              <a:t>列和第</a:t>
            </a:r>
            <a:r>
              <a:rPr lang="en-US" altLang="zh-CN"/>
              <a:t>4</a:t>
            </a:r>
            <a:r>
              <a:rPr lang="zh-CN" altLang="en-US"/>
              <a:t>列）。</a:t>
            </a:r>
            <a:endParaRPr lang="zh-CN" altLang="en-US"/>
          </a:p>
          <a:p>
            <a:pPr indent="457200" fontAlgn="auto">
              <a:buClrTx/>
              <a:buSzTx/>
              <a:buNone/>
            </a:pPr>
            <a:endParaRPr lang="zh-CN" altLang="en-US"/>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a:p>
            <a:pPr indent="457200" fontAlgn="auto">
              <a:buClrTx/>
              <a:buSzTx/>
              <a:buNone/>
            </a:pPr>
            <a:endParaRPr lang="zh-CN" altLang="en-US" sz="1400"/>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8910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90</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高通滤波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a:t>通常，只要我们有低通滤波器的频率响应函数</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𝐻</m:t>
                        </m:r>
                      </m:e>
                      <m:sub>
                        <m:r>
                          <a:rPr lang="en-US" altLang="zh-CN" i="1">
                            <a:latin typeface="Cambria Math" panose="02040503050406030204" pitchFamily="18" charset="0"/>
                            <a:cs typeface="Cambria Math" panose="02040503050406030204" pitchFamily="18" charset="0"/>
                          </a:rPr>
                          <m:t>𝐿𝑃</m:t>
                        </m:r>
                      </m:sub>
                    </m:sSub>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oMath>
                </a14:m>
                <a:r>
                  <a:rPr lang="zh-CN" altLang="en-US"/>
                  <a:t>，则可以得到其对应的高通滤波响应函数</a:t>
                </a:r>
                <a:endParaRPr lang="zh-CN" altLang="en-US"/>
              </a:p>
              <a:p>
                <a:pPr indent="457200" fontAlgn="auto">
                  <a:buClrTx/>
                  <a:buSzTx/>
                  <a:buNone/>
                </a:pPr>
                <a:endParaRPr lang="zh-CN" altLang="en-US"/>
              </a:p>
              <a:p>
                <a:pPr indent="457200" fontAlgn="auto">
                  <a:buClrTx/>
                  <a:buSzTx/>
                  <a:buNone/>
                </a:pPr>
                <a:endParaRPr lang="zh-CN" altLang="en-US"/>
              </a:p>
              <a:p>
                <a:pPr indent="457200" fontAlgn="auto">
                  <a:buClrTx/>
                  <a:buSzTx/>
                  <a:buNone/>
                </a:pPr>
                <a:r>
                  <a:rPr lang="zh-CN" altLang="en-US"/>
                  <a:t>高通滤波原理与低通滤波的频率响应不同，对低频和高频成分的响应完全相反，凡是低通滤波能保留的低频成分全部滤除（响应为</a:t>
                </a:r>
                <a:r>
                  <a:rPr lang="en-US" altLang="zh-CN"/>
                  <a:t>0</a:t>
                </a:r>
                <a:r>
                  <a:rPr lang="zh-CN" altLang="en-US"/>
                  <a:t>），而让高频成分通过（给与一定的响应值）。</a:t>
                </a:r>
                <a:r>
                  <a:rPr lang="en-US" altLang="zh-CN"/>
                  <a:t>                    </a:t>
                </a:r>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0147"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21"/>
          <p:cNvGraphicFramePr>
            <a:graphicFrameLocks noChangeAspect="1"/>
          </p:cNvGraphicFramePr>
          <p:nvPr/>
        </p:nvGraphicFramePr>
        <p:xfrm>
          <a:off x="2161540" y="1884363"/>
          <a:ext cx="2150460" cy="324000"/>
        </p:xfrm>
        <a:graphic>
          <a:graphicData uri="http://schemas.openxmlformats.org/presentationml/2006/ole">
            <mc:AlternateContent xmlns:mc="http://schemas.openxmlformats.org/markup-compatibility/2006">
              <mc:Choice xmlns:v="urn:schemas-microsoft-com:vml" Requires="v">
                <p:oleObj spid="_x0000_s90148" name="" r:id="rId4" imgW="1333500" imgH="215900" progId="Equation.DSMT4">
                  <p:embed/>
                </p:oleObj>
              </mc:Choice>
              <mc:Fallback>
                <p:oleObj name="" r:id="rId4" imgW="1333500" imgH="215900" progId="Equation.DSMT4">
                  <p:embed/>
                  <p:pic>
                    <p:nvPicPr>
                      <p:cNvPr id="0" name="图片 3075"/>
                      <p:cNvPicPr/>
                      <p:nvPr/>
                    </p:nvPicPr>
                    <p:blipFill>
                      <a:blip r:embed="rId5"/>
                      <a:stretch>
                        <a:fillRect/>
                      </a:stretch>
                    </p:blipFill>
                    <p:spPr>
                      <a:xfrm>
                        <a:off x="2161540" y="1884363"/>
                        <a:ext cx="2150460" cy="324000"/>
                      </a:xfrm>
                      <a:prstGeom prst="rect">
                        <a:avLst/>
                      </a:prstGeom>
                      <a:noFill/>
                      <a:ln w="38100">
                        <a:noFill/>
                        <a:miter/>
                      </a:ln>
                    </p:spPr>
                  </p:pic>
                </p:oleObj>
              </mc:Fallback>
            </mc:AlternateContent>
          </a:graphicData>
        </a:graphic>
      </p:graphicFrame>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91</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高通滤波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endParaRPr lang="zh-CN" altLang="en-US" sz="1400"/>
          </a:p>
          <a:p>
            <a:pPr indent="457200" fontAlgn="auto">
              <a:buClrTx/>
              <a:buSzTx/>
              <a:buNone/>
            </a:pPr>
            <a:r>
              <a:rPr lang="zh-CN" altLang="en-US" sz="1400"/>
              <a:t>表</a:t>
            </a:r>
            <a:r>
              <a:rPr lang="en-US" altLang="zh-CN" sz="1400"/>
              <a:t> 5.1 </a:t>
            </a:r>
            <a:r>
              <a:rPr lang="zh-CN" altLang="en-US" sz="1400"/>
              <a:t>理想、高斯和巴特沃斯的低通和高通频率响应函数</a:t>
            </a:r>
            <a:endParaRPr lang="zh-CN" altLang="en-US" sz="1400"/>
          </a:p>
          <a:p>
            <a:pPr indent="457200" fontAlgn="auto">
              <a:buClrTx/>
              <a:buSzTx/>
              <a:buNone/>
            </a:pPr>
            <a:endParaRPr lang="zh-CN" altLang="en-US" sz="1400"/>
          </a:p>
          <a:p>
            <a:pPr indent="457200" fontAlgn="auto">
              <a:buClrTx/>
              <a:buSzTx/>
              <a:buNone/>
            </a:pPr>
            <a:r>
              <a:rPr lang="en-US" altLang="zh-CN" sz="1400"/>
              <a:t>   </a:t>
            </a:r>
            <a:r>
              <a:rPr lang="en-US" altLang="zh-CN"/>
              <a:t>                 </a:t>
            </a: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125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16" name="表格 15"/>
          <p:cNvGraphicFramePr/>
          <p:nvPr/>
        </p:nvGraphicFramePr>
        <p:xfrm>
          <a:off x="815340" y="1651952"/>
          <a:ext cx="5227320" cy="2286000"/>
        </p:xfrm>
        <a:graphic>
          <a:graphicData uri="http://schemas.openxmlformats.org/drawingml/2006/table">
            <a:tbl>
              <a:tblPr/>
              <a:tblGrid>
                <a:gridCol w="944880"/>
                <a:gridCol w="2217420"/>
                <a:gridCol w="2065020"/>
              </a:tblGrid>
              <a:tr h="262890">
                <a:tc>
                  <a:txBody>
                    <a:bodyPr/>
                    <a:lstStyle/>
                    <a:p>
                      <a:pPr marL="129540" indent="0" algn="ctr">
                        <a:lnSpc>
                          <a:spcPct val="150000"/>
                        </a:lnSpc>
                        <a:spcBef>
                          <a:spcPct val="0"/>
                        </a:spcBef>
                        <a:spcAft>
                          <a:spcPct val="0"/>
                        </a:spcAft>
                      </a:pPr>
                      <a:r>
                        <a:rPr lang="zh-CN" sz="1800">
                          <a:solidFill>
                            <a:srgbClr val="000000"/>
                          </a:solidFill>
                          <a:latin typeface="宋体" panose="02010600030101010101" pitchFamily="2" charset="-122"/>
                          <a:ea typeface="宋体" panose="02010600030101010101" pitchFamily="2" charset="-122"/>
                        </a:rPr>
                        <a:t>类型</a:t>
                      </a:r>
                      <a:endParaRPr lang="zh-CN" sz="1800">
                        <a:solidFill>
                          <a:srgbClr val="000000"/>
                        </a:solidFill>
                        <a:latin typeface="宋体" panose="02010600030101010101" pitchFamily="2" charset="-122"/>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lnSpc>
                          <a:spcPct val="150000"/>
                        </a:lnSpc>
                        <a:spcBef>
                          <a:spcPct val="0"/>
                        </a:spcBef>
                        <a:spcAft>
                          <a:spcPct val="0"/>
                        </a:spcAft>
                      </a:pPr>
                      <a:r>
                        <a:rPr lang="zh-CN" sz="1800">
                          <a:solidFill>
                            <a:srgbClr val="000000"/>
                          </a:solidFill>
                          <a:latin typeface="宋体" panose="02010600030101010101" pitchFamily="2" charset="-122"/>
                          <a:ea typeface="宋体" panose="02010600030101010101" pitchFamily="2" charset="-122"/>
                        </a:rPr>
                        <a:t>低通</a:t>
                      </a:r>
                      <a:endParaRPr lang="zh-CN" sz="1800">
                        <a:solidFill>
                          <a:srgbClr val="000000"/>
                        </a:solidFill>
                        <a:latin typeface="宋体" panose="02010600030101010101" pitchFamily="2" charset="-122"/>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lnSpc>
                          <a:spcPct val="150000"/>
                        </a:lnSpc>
                        <a:spcBef>
                          <a:spcPct val="0"/>
                        </a:spcBef>
                        <a:spcAft>
                          <a:spcPct val="0"/>
                        </a:spcAft>
                      </a:pPr>
                      <a:r>
                        <a:rPr lang="zh-CN" sz="1800">
                          <a:solidFill>
                            <a:srgbClr val="000000"/>
                          </a:solidFill>
                          <a:latin typeface="宋体" panose="02010600030101010101" pitchFamily="2" charset="-122"/>
                          <a:ea typeface="宋体" panose="02010600030101010101" pitchFamily="2" charset="-122"/>
                        </a:rPr>
                        <a:t>高通</a:t>
                      </a:r>
                      <a:endParaRPr lang="zh-CN" sz="1800">
                        <a:solidFill>
                          <a:srgbClr val="000000"/>
                        </a:solidFill>
                        <a:latin typeface="宋体" panose="02010600030101010101" pitchFamily="2" charset="-122"/>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5780">
                <a:tc>
                  <a:txBody>
                    <a:bodyPr/>
                    <a:lstStyle/>
                    <a:p>
                      <a:pPr marL="129540" indent="0" algn="ctr">
                        <a:lnSpc>
                          <a:spcPct val="150000"/>
                        </a:lnSpc>
                        <a:spcBef>
                          <a:spcPct val="0"/>
                        </a:spcBef>
                        <a:spcAft>
                          <a:spcPct val="0"/>
                        </a:spcAft>
                      </a:pPr>
                      <a:r>
                        <a:rPr lang="zh-CN" sz="1800">
                          <a:solidFill>
                            <a:srgbClr val="000000"/>
                          </a:solidFill>
                          <a:latin typeface="宋体" panose="02010600030101010101" pitchFamily="2" charset="-122"/>
                          <a:ea typeface="宋体" panose="02010600030101010101" pitchFamily="2" charset="-122"/>
                        </a:rPr>
                        <a:t>理想</a:t>
                      </a:r>
                      <a:endParaRPr lang="zh-CN" sz="1800">
                        <a:solidFill>
                          <a:srgbClr val="000000"/>
                        </a:solidFill>
                        <a:latin typeface="宋体" panose="02010600030101010101" pitchFamily="2" charset="-122"/>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spcBef>
                          <a:spcPct val="0"/>
                        </a:spcBef>
                        <a:spcAft>
                          <a:spcPct val="0"/>
                        </a:spcAft>
                      </a:pPr>
                      <a:endParaRPr sz="1800">
                        <a:solidFill>
                          <a:srgbClr val="00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spcBef>
                          <a:spcPct val="0"/>
                        </a:spcBef>
                        <a:spcAft>
                          <a:spcPct val="0"/>
                        </a:spcAft>
                      </a:pPr>
                      <a:endParaRPr sz="1800">
                        <a:solidFill>
                          <a:srgbClr val="00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5780">
                <a:tc>
                  <a:txBody>
                    <a:bodyPr/>
                    <a:lstStyle/>
                    <a:p>
                      <a:pPr marL="129540" indent="0" algn="ctr">
                        <a:lnSpc>
                          <a:spcPct val="150000"/>
                        </a:lnSpc>
                        <a:spcBef>
                          <a:spcPct val="0"/>
                        </a:spcBef>
                        <a:spcAft>
                          <a:spcPct val="0"/>
                        </a:spcAft>
                      </a:pPr>
                      <a:r>
                        <a:rPr lang="zh-CN" sz="1800">
                          <a:solidFill>
                            <a:srgbClr val="000000"/>
                          </a:solidFill>
                          <a:latin typeface="宋体" panose="02010600030101010101" pitchFamily="2" charset="-122"/>
                          <a:ea typeface="宋体" panose="02010600030101010101" pitchFamily="2" charset="-122"/>
                        </a:rPr>
                        <a:t>高斯</a:t>
                      </a:r>
                      <a:endParaRPr lang="zh-CN" sz="1800">
                        <a:solidFill>
                          <a:srgbClr val="000000"/>
                        </a:solidFill>
                        <a:latin typeface="宋体" panose="02010600030101010101" pitchFamily="2" charset="-122"/>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spcBef>
                          <a:spcPct val="0"/>
                        </a:spcBef>
                        <a:spcAft>
                          <a:spcPct val="0"/>
                        </a:spcAft>
                      </a:pPr>
                      <a:endParaRPr sz="1800">
                        <a:solidFill>
                          <a:srgbClr val="00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spcBef>
                          <a:spcPct val="0"/>
                        </a:spcBef>
                        <a:spcAft>
                          <a:spcPct val="0"/>
                        </a:spcAft>
                      </a:pPr>
                      <a:endParaRPr sz="1800">
                        <a:solidFill>
                          <a:srgbClr val="00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25145">
                <a:tc>
                  <a:txBody>
                    <a:bodyPr/>
                    <a:lstStyle/>
                    <a:p>
                      <a:pPr marL="129540" indent="0" algn="ctr">
                        <a:lnSpc>
                          <a:spcPct val="150000"/>
                        </a:lnSpc>
                        <a:spcBef>
                          <a:spcPct val="0"/>
                        </a:spcBef>
                        <a:spcAft>
                          <a:spcPct val="0"/>
                        </a:spcAft>
                      </a:pPr>
                      <a:r>
                        <a:rPr lang="zh-CN" sz="1800">
                          <a:solidFill>
                            <a:srgbClr val="000000"/>
                          </a:solidFill>
                          <a:latin typeface="宋体" panose="02010600030101010101" pitchFamily="2" charset="-122"/>
                          <a:ea typeface="宋体" panose="02010600030101010101" pitchFamily="2" charset="-122"/>
                        </a:rPr>
                        <a:t>巴特沃斯</a:t>
                      </a:r>
                      <a:endParaRPr lang="zh-CN" sz="1800">
                        <a:solidFill>
                          <a:srgbClr val="000000"/>
                        </a:solidFill>
                        <a:latin typeface="宋体" panose="02010600030101010101" pitchFamily="2" charset="-122"/>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spcBef>
                          <a:spcPct val="0"/>
                        </a:spcBef>
                        <a:spcAft>
                          <a:spcPct val="0"/>
                        </a:spcAft>
                      </a:pPr>
                      <a:endParaRPr sz="1800">
                        <a:solidFill>
                          <a:srgbClr val="00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129540" indent="0" algn="ctr">
                        <a:spcBef>
                          <a:spcPct val="0"/>
                        </a:spcBef>
                        <a:spcAft>
                          <a:spcPct val="0"/>
                        </a:spcAft>
                      </a:pPr>
                      <a:endParaRPr sz="1800">
                        <a:solidFill>
                          <a:srgbClr val="00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graphicFrame>
        <p:nvGraphicFramePr>
          <p:cNvPr id="8" name="对象 -2147481419"/>
          <p:cNvGraphicFramePr>
            <a:graphicFrameLocks noChangeAspect="1"/>
          </p:cNvGraphicFramePr>
          <p:nvPr/>
        </p:nvGraphicFramePr>
        <p:xfrm>
          <a:off x="1966913" y="2150110"/>
          <a:ext cx="1739265" cy="421640"/>
        </p:xfrm>
        <a:graphic>
          <a:graphicData uri="http://schemas.openxmlformats.org/presentationml/2006/ole">
            <mc:AlternateContent xmlns:mc="http://schemas.openxmlformats.org/markup-compatibility/2006">
              <mc:Choice xmlns:v="urn:schemas-microsoft-com:vml" Requires="v">
                <p:oleObj spid="_x0000_s91257" name="" r:id="rId3" imgW="1739900" imgH="419100" progId="Equation.DSMT4">
                  <p:embed/>
                </p:oleObj>
              </mc:Choice>
              <mc:Fallback>
                <p:oleObj name="" r:id="rId3" imgW="1739900" imgH="419100" progId="Equation.DSMT4">
                  <p:embed/>
                  <p:pic>
                    <p:nvPicPr>
                      <p:cNvPr id="0" name="图片 23"/>
                      <p:cNvPicPr/>
                      <p:nvPr/>
                    </p:nvPicPr>
                    <p:blipFill>
                      <a:blip r:embed="rId4"/>
                      <a:stretch>
                        <a:fillRect/>
                      </a:stretch>
                    </p:blipFill>
                    <p:spPr>
                      <a:xfrm>
                        <a:off x="1966913" y="2150110"/>
                        <a:ext cx="1739265" cy="421640"/>
                      </a:xfrm>
                      <a:prstGeom prst="rect">
                        <a:avLst/>
                      </a:prstGeom>
                      <a:noFill/>
                      <a:ln w="38100">
                        <a:noFill/>
                        <a:miter/>
                      </a:ln>
                    </p:spPr>
                  </p:pic>
                </p:oleObj>
              </mc:Fallback>
            </mc:AlternateContent>
          </a:graphicData>
        </a:graphic>
      </p:graphicFrame>
      <p:graphicFrame>
        <p:nvGraphicFramePr>
          <p:cNvPr id="10" name="对象 -2147481418"/>
          <p:cNvGraphicFramePr>
            <a:graphicFrameLocks noChangeAspect="1"/>
          </p:cNvGraphicFramePr>
          <p:nvPr/>
        </p:nvGraphicFramePr>
        <p:xfrm>
          <a:off x="4128770" y="2106930"/>
          <a:ext cx="1753870" cy="421640"/>
        </p:xfrm>
        <a:graphic>
          <a:graphicData uri="http://schemas.openxmlformats.org/presentationml/2006/ole">
            <mc:AlternateContent xmlns:mc="http://schemas.openxmlformats.org/markup-compatibility/2006">
              <mc:Choice xmlns:v="urn:schemas-microsoft-com:vml" Requires="v">
                <p:oleObj spid="_x0000_s91258" name="" r:id="rId5" imgW="1765300" imgH="419100" progId="Equation.DSMT4">
                  <p:embed/>
                </p:oleObj>
              </mc:Choice>
              <mc:Fallback>
                <p:oleObj name="" r:id="rId5" imgW="1765300" imgH="419100" progId="Equation.DSMT4">
                  <p:embed/>
                  <p:pic>
                    <p:nvPicPr>
                      <p:cNvPr id="0" name="图片 24"/>
                      <p:cNvPicPr/>
                      <p:nvPr/>
                    </p:nvPicPr>
                    <p:blipFill>
                      <a:blip r:embed="rId6"/>
                      <a:stretch>
                        <a:fillRect/>
                      </a:stretch>
                    </p:blipFill>
                    <p:spPr>
                      <a:xfrm>
                        <a:off x="4128770" y="2106930"/>
                        <a:ext cx="1753870" cy="421640"/>
                      </a:xfrm>
                      <a:prstGeom prst="rect">
                        <a:avLst/>
                      </a:prstGeom>
                      <a:noFill/>
                      <a:ln w="38100">
                        <a:noFill/>
                        <a:miter/>
                      </a:ln>
                    </p:spPr>
                  </p:pic>
                </p:oleObj>
              </mc:Fallback>
            </mc:AlternateContent>
          </a:graphicData>
        </a:graphic>
      </p:graphicFrame>
      <p:graphicFrame>
        <p:nvGraphicFramePr>
          <p:cNvPr id="12" name="对象 -2147481417"/>
          <p:cNvGraphicFramePr>
            <a:graphicFrameLocks noChangeAspect="1"/>
          </p:cNvGraphicFramePr>
          <p:nvPr/>
        </p:nvGraphicFramePr>
        <p:xfrm>
          <a:off x="2256155" y="2724150"/>
          <a:ext cx="1324083" cy="288000"/>
        </p:xfrm>
        <a:graphic>
          <a:graphicData uri="http://schemas.openxmlformats.org/presentationml/2006/ole">
            <mc:AlternateContent xmlns:mc="http://schemas.openxmlformats.org/markup-compatibility/2006">
              <mc:Choice xmlns:v="urn:schemas-microsoft-com:vml" Requires="v">
                <p:oleObj spid="_x0000_s91259" name="" r:id="rId7" imgW="1104900" imgH="241300" progId="Equation.DSMT4">
                  <p:embed/>
                </p:oleObj>
              </mc:Choice>
              <mc:Fallback>
                <p:oleObj name="" r:id="rId7" imgW="1104900" imgH="241300" progId="Equation.DSMT4">
                  <p:embed/>
                  <p:pic>
                    <p:nvPicPr>
                      <p:cNvPr id="0" name="图片 25"/>
                      <p:cNvPicPr/>
                      <p:nvPr/>
                    </p:nvPicPr>
                    <p:blipFill>
                      <a:blip r:embed="rId8"/>
                      <a:stretch>
                        <a:fillRect/>
                      </a:stretch>
                    </p:blipFill>
                    <p:spPr>
                      <a:xfrm>
                        <a:off x="2256155" y="2724150"/>
                        <a:ext cx="1324083" cy="288000"/>
                      </a:xfrm>
                      <a:prstGeom prst="rect">
                        <a:avLst/>
                      </a:prstGeom>
                      <a:noFill/>
                      <a:ln w="38100">
                        <a:noFill/>
                        <a:miter/>
                      </a:ln>
                    </p:spPr>
                  </p:pic>
                </p:oleObj>
              </mc:Fallback>
            </mc:AlternateContent>
          </a:graphicData>
        </a:graphic>
      </p:graphicFrame>
      <p:graphicFrame>
        <p:nvGraphicFramePr>
          <p:cNvPr id="14" name="对象 -2147481416"/>
          <p:cNvGraphicFramePr>
            <a:graphicFrameLocks noChangeAspect="1"/>
          </p:cNvGraphicFramePr>
          <p:nvPr/>
        </p:nvGraphicFramePr>
        <p:xfrm>
          <a:off x="4294188" y="2724150"/>
          <a:ext cx="1484482" cy="288000"/>
        </p:xfrm>
        <a:graphic>
          <a:graphicData uri="http://schemas.openxmlformats.org/presentationml/2006/ole">
            <mc:AlternateContent xmlns:mc="http://schemas.openxmlformats.org/markup-compatibility/2006">
              <mc:Choice xmlns:v="urn:schemas-microsoft-com:vml" Requires="v">
                <p:oleObj spid="_x0000_s91260" name="" r:id="rId9" imgW="1257300" imgH="241300" progId="Equation.DSMT4">
                  <p:embed/>
                </p:oleObj>
              </mc:Choice>
              <mc:Fallback>
                <p:oleObj name="" r:id="rId9" imgW="1257300" imgH="241300" progId="Equation.DSMT4">
                  <p:embed/>
                  <p:pic>
                    <p:nvPicPr>
                      <p:cNvPr id="0" name="图片 26"/>
                      <p:cNvPicPr/>
                      <p:nvPr/>
                    </p:nvPicPr>
                    <p:blipFill>
                      <a:blip r:embed="rId10"/>
                      <a:stretch>
                        <a:fillRect/>
                      </a:stretch>
                    </p:blipFill>
                    <p:spPr>
                      <a:xfrm>
                        <a:off x="4294188" y="2724150"/>
                        <a:ext cx="1484482" cy="288000"/>
                      </a:xfrm>
                      <a:prstGeom prst="rect">
                        <a:avLst/>
                      </a:prstGeom>
                      <a:noFill/>
                      <a:ln w="38100">
                        <a:noFill/>
                        <a:miter/>
                      </a:ln>
                    </p:spPr>
                  </p:pic>
                </p:oleObj>
              </mc:Fallback>
            </mc:AlternateContent>
          </a:graphicData>
        </a:graphic>
      </p:graphicFrame>
      <p:graphicFrame>
        <p:nvGraphicFramePr>
          <p:cNvPr id="17" name="对象 -2147481415"/>
          <p:cNvGraphicFramePr>
            <a:graphicFrameLocks noChangeAspect="1"/>
          </p:cNvGraphicFramePr>
          <p:nvPr/>
        </p:nvGraphicFramePr>
        <p:xfrm>
          <a:off x="2012315" y="3235325"/>
          <a:ext cx="1812349" cy="504000"/>
        </p:xfrm>
        <a:graphic>
          <a:graphicData uri="http://schemas.openxmlformats.org/presentationml/2006/ole">
            <mc:AlternateContent xmlns:mc="http://schemas.openxmlformats.org/markup-compatibility/2006">
              <mc:Choice xmlns:v="urn:schemas-microsoft-com:vml" Requires="v">
                <p:oleObj spid="_x0000_s91261" name="" r:id="rId11" imgW="1574800" imgH="431800" progId="Equation.DSMT4">
                  <p:embed/>
                </p:oleObj>
              </mc:Choice>
              <mc:Fallback>
                <p:oleObj name="" r:id="rId11" imgW="1574800" imgH="431800" progId="Equation.DSMT4">
                  <p:embed/>
                  <p:pic>
                    <p:nvPicPr>
                      <p:cNvPr id="0" name="图片 27"/>
                      <p:cNvPicPr/>
                      <p:nvPr/>
                    </p:nvPicPr>
                    <p:blipFill>
                      <a:blip r:embed="rId12"/>
                      <a:stretch>
                        <a:fillRect/>
                      </a:stretch>
                    </p:blipFill>
                    <p:spPr>
                      <a:xfrm>
                        <a:off x="2012315" y="3235325"/>
                        <a:ext cx="1812349" cy="504000"/>
                      </a:xfrm>
                      <a:prstGeom prst="rect">
                        <a:avLst/>
                      </a:prstGeom>
                      <a:noFill/>
                      <a:ln w="38100">
                        <a:noFill/>
                        <a:miter/>
                      </a:ln>
                    </p:spPr>
                  </p:pic>
                </p:oleObj>
              </mc:Fallback>
            </mc:AlternateContent>
          </a:graphicData>
        </a:graphic>
      </p:graphicFrame>
      <p:graphicFrame>
        <p:nvGraphicFramePr>
          <p:cNvPr id="19" name="对象 -2147481414"/>
          <p:cNvGraphicFramePr>
            <a:graphicFrameLocks noChangeAspect="1"/>
          </p:cNvGraphicFramePr>
          <p:nvPr/>
        </p:nvGraphicFramePr>
        <p:xfrm>
          <a:off x="4128770" y="3302635"/>
          <a:ext cx="1812349" cy="504000"/>
        </p:xfrm>
        <a:graphic>
          <a:graphicData uri="http://schemas.openxmlformats.org/presentationml/2006/ole">
            <mc:AlternateContent xmlns:mc="http://schemas.openxmlformats.org/markup-compatibility/2006">
              <mc:Choice xmlns:v="urn:schemas-microsoft-com:vml" Requires="v">
                <p:oleObj spid="_x0000_s91262" name="" r:id="rId13" imgW="1574800" imgH="431800" progId="Equation.DSMT4">
                  <p:embed/>
                </p:oleObj>
              </mc:Choice>
              <mc:Fallback>
                <p:oleObj name="" r:id="rId13" imgW="1574800" imgH="431800" progId="Equation.DSMT4">
                  <p:embed/>
                  <p:pic>
                    <p:nvPicPr>
                      <p:cNvPr id="0" name="图片 28"/>
                      <p:cNvPicPr/>
                      <p:nvPr/>
                    </p:nvPicPr>
                    <p:blipFill>
                      <a:blip r:embed="rId14"/>
                      <a:stretch>
                        <a:fillRect/>
                      </a:stretch>
                    </p:blipFill>
                    <p:spPr>
                      <a:xfrm>
                        <a:off x="4128770" y="3302635"/>
                        <a:ext cx="1812349" cy="504000"/>
                      </a:xfrm>
                      <a:prstGeom prst="rect">
                        <a:avLst/>
                      </a:prstGeom>
                      <a:noFill/>
                      <a:ln w="38100">
                        <a:noFill/>
                        <a:miter/>
                      </a:ln>
                    </p:spPr>
                  </p:pic>
                </p:oleObj>
              </mc:Fallback>
            </mc:AlternateContent>
          </a:graphicData>
        </a:graphic>
      </p:graphicFrame>
      <p:sp>
        <p:nvSpPr>
          <p:cNvPr id="15" name="文本框 14"/>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92</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高通滤波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en-US" altLang="zh-CN"/>
              <a:t>             </a:t>
            </a: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zh-CN" altLang="en-US" sz="1400"/>
              <a:t>图</a:t>
            </a:r>
            <a:r>
              <a:rPr lang="en-US" altLang="zh-CN" sz="1400"/>
              <a:t>5.27 </a:t>
            </a:r>
            <a:r>
              <a:rPr lang="zh-CN" altLang="en-US" sz="1400"/>
              <a:t>从上到下分别是理想高通、高斯高通和巴特沃斯高通滤波（</a:t>
            </a:r>
            <a:r>
              <a:rPr lang="en-US" altLang="zh-CN" sz="1400"/>
              <a:t>n=2</a:t>
            </a:r>
            <a:r>
              <a:rPr lang="zh-CN" altLang="en-US" sz="1400"/>
              <a:t>）频率响应函数，从左到右分别是频率响应函数的</a:t>
            </a:r>
            <a:r>
              <a:rPr lang="en-US" altLang="zh-CN" sz="1400"/>
              <a:t>3</a:t>
            </a:r>
            <a:r>
              <a:rPr lang="zh-CN" altLang="en-US" sz="1400"/>
              <a:t>维形式、图像形式和径向剖面曲线形式</a:t>
            </a:r>
            <a:r>
              <a:rPr lang="en-US" altLang="zh-CN"/>
              <a:t>    </a:t>
            </a: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2178"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296" name="图片 296"/>
          <p:cNvPicPr>
            <a:picLocks noChangeAspect="1" noChangeArrowheads="1"/>
          </p:cNvPicPr>
          <p:nvPr/>
        </p:nvPicPr>
        <p:blipFill>
          <a:blip r:embed="rId3" cstate="print"/>
          <a:srcRect/>
          <a:stretch>
            <a:fillRect/>
          </a:stretch>
        </p:blipFill>
        <p:spPr>
          <a:xfrm>
            <a:off x="1849438" y="995363"/>
            <a:ext cx="3159125" cy="3152775"/>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93</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高通滤波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en-US" altLang="zh-CN"/>
              <a:t>       </a:t>
            </a: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zh-CN" altLang="en-US" sz="1400"/>
              <a:t>图</a:t>
            </a:r>
            <a:r>
              <a:rPr lang="en-US" altLang="zh-CN" sz="1400"/>
              <a:t> 5.28 </a:t>
            </a:r>
            <a:r>
              <a:rPr lang="zh-CN" altLang="en-US" sz="1400"/>
              <a:t>从左到右分别是理想高通、高斯高通和巴特沃斯高通滤波（</a:t>
            </a:r>
            <a:r>
              <a:rPr lang="en-US" altLang="zh-CN" sz="1400"/>
              <a:t>n=2</a:t>
            </a:r>
            <a:r>
              <a:rPr lang="zh-CN" altLang="en-US" sz="1400"/>
              <a:t>）频率响应函数，从上到下分别是频率响应函数的图像形式和径向剖面曲线形式</a:t>
            </a:r>
            <a:r>
              <a:rPr lang="en-US" altLang="zh-CN" sz="1400"/>
              <a:t>  </a:t>
            </a:r>
            <a:r>
              <a:rPr lang="en-US" altLang="zh-CN"/>
              <a:t>        </a:t>
            </a: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3202"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pic>
        <p:nvPicPr>
          <p:cNvPr id="306" name="图片 306"/>
          <p:cNvPicPr>
            <a:picLocks noChangeAspect="1" noChangeArrowheads="1"/>
          </p:cNvPicPr>
          <p:nvPr/>
        </p:nvPicPr>
        <p:blipFill>
          <a:blip r:embed="rId3" cstate="print"/>
          <a:srcRect/>
          <a:stretch>
            <a:fillRect/>
          </a:stretch>
        </p:blipFill>
        <p:spPr>
          <a:xfrm>
            <a:off x="1889760" y="1400810"/>
            <a:ext cx="2886710" cy="1558925"/>
          </a:xfrm>
          <a:prstGeom prst="rect">
            <a:avLst/>
          </a:prstGeom>
          <a:noFill/>
          <a:ln w="9525">
            <a:noFill/>
            <a:miter lim="800000"/>
            <a:headEnd/>
            <a:tailEnd/>
          </a:ln>
        </p:spPr>
      </p:pic>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94</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en-US" altLang="zh-CN"/>
              <a:t>  </a:t>
            </a:r>
            <a:endParaRPr lang="en-US" altLang="zh-CN"/>
          </a:p>
          <a:p>
            <a:pPr indent="457200" fontAlgn="auto">
              <a:buClrTx/>
              <a:buSzTx/>
              <a:buNone/>
            </a:pPr>
            <a:r>
              <a:rPr lang="zh-CN" altLang="en-US"/>
              <a:t>在图像处理中，我们可能需要选择性的保持或者滤除有特定频带的信息内容，此时需要频带选择性的滤波器。常见的滤波器包括带通滤波（</a:t>
            </a:r>
            <a:r>
              <a:rPr lang="en-US" altLang="zh-CN"/>
              <a:t>Band Pass filter</a:t>
            </a:r>
            <a:r>
              <a:rPr lang="zh-CN" altLang="en-US"/>
              <a:t>）、带阻滤波（</a:t>
            </a:r>
            <a:r>
              <a:rPr lang="en-US" altLang="zh-CN"/>
              <a:t>Band Rejection filter</a:t>
            </a:r>
            <a:r>
              <a:rPr lang="zh-CN" altLang="en-US"/>
              <a:t>）和陷波滤波（</a:t>
            </a:r>
            <a:r>
              <a:rPr lang="en-US" altLang="zh-CN"/>
              <a:t>Notch filter</a:t>
            </a:r>
            <a:r>
              <a:rPr lang="zh-CN" altLang="en-US"/>
              <a:t>）。</a:t>
            </a:r>
            <a:endParaRPr lang="zh-CN" altLang="en-US"/>
          </a:p>
          <a:p>
            <a:pPr indent="457200" fontAlgn="auto">
              <a:buClrTx/>
              <a:buSzTx/>
              <a:buNone/>
            </a:pPr>
            <a:r>
              <a:rPr lang="en-US" altLang="zh-CN"/>
              <a:t>     </a:t>
            </a: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4226"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95</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en-US" altLang="zh-CN"/>
              <a:t>  </a:t>
            </a:r>
            <a:endParaRPr lang="en-US" altLang="zh-CN"/>
          </a:p>
          <a:p>
            <a:pPr indent="457200" fontAlgn="auto">
              <a:buClrTx/>
              <a:buSzTx/>
              <a:buNone/>
            </a:pPr>
            <a:r>
              <a:rPr lang="zh-CN" altLang="en-US"/>
              <a:t>带通滤波器是让特定的频带信息通过；如果让特定频带的信息滤除，则称为带阻滤波。这类滤波器可以通过前面不同截止频率的低通和高通滤波器的组合来实现。</a:t>
            </a:r>
            <a:endParaRPr lang="zh-CN" altLang="en-US"/>
          </a:p>
          <a:p>
            <a:pPr indent="457200" fontAlgn="auto">
              <a:buClrTx/>
              <a:buSzTx/>
              <a:buNone/>
            </a:pPr>
            <a:r>
              <a:rPr lang="zh-CN" altLang="en-US"/>
              <a:t>带阻滤波可以完全截止特定频带的信息，此时为理想带阻滤波；也可以根据频率不同程度的抑制频率信息。</a:t>
            </a: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5250"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sp>
        <p:nvSpPr>
          <p:cNvPr id="8" name="文本框 7"/>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96</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740" y="1106170"/>
            <a:ext cx="5944235" cy="3670935"/>
          </a:xfrm>
          <a:prstGeom prst="rect">
            <a:avLst/>
          </a:prstGeom>
          <a:noFill/>
        </p:spPr>
        <p:txBody>
          <a:bodyPr wrap="square" rtlCol="0">
            <a:noAutofit/>
          </a:bodyPr>
          <a:lstStyle/>
          <a:p>
            <a:pPr indent="457200" algn="ctr" fontAlgn="auto">
              <a:buClrTx/>
              <a:buSzTx/>
              <a:buNone/>
            </a:pPr>
            <a:r>
              <a:rPr lang="en-US" altLang="zh-CN"/>
              <a:t>  </a:t>
            </a:r>
            <a:r>
              <a:rPr lang="zh-CN" altLang="en-US" sz="1400"/>
              <a:t>表</a:t>
            </a:r>
            <a:r>
              <a:rPr lang="en-US" altLang="zh-CN" sz="1400"/>
              <a:t> 5.2 </a:t>
            </a:r>
            <a:r>
              <a:rPr lang="zh-CN" altLang="en-US" sz="1400"/>
              <a:t>三种带阻滤波器的频率响应函数</a:t>
            </a:r>
            <a:endParaRPr lang="zh-CN" altLang="en-US"/>
          </a:p>
          <a:p>
            <a:pPr indent="457200" fontAlgn="auto">
              <a:buClrTx/>
              <a:buSzTx/>
              <a:buNone/>
            </a:pPr>
            <a:endParaRPr lang="en-US" altLang="zh-CN"/>
          </a:p>
          <a:p>
            <a:pPr indent="457200" fontAlgn="auto">
              <a:buClrTx/>
              <a:buSzTx/>
              <a:buNone/>
            </a:pPr>
            <a:endParaRPr lang="en-US" altLang="zh-CN"/>
          </a:p>
          <a:p>
            <a:pPr indent="457200" fontAlgn="auto">
              <a:buClrTx/>
              <a:buSzTx/>
              <a:buNone/>
            </a:pPr>
            <a:endParaRPr lang="en-US" altLang="zh-CN"/>
          </a:p>
          <a:p>
            <a:pPr indent="457200" fontAlgn="auto">
              <a:buClrTx/>
              <a:buSzTx/>
              <a:buNone/>
            </a:pPr>
            <a:r>
              <a:rPr lang="en-US" altLang="zh-CN"/>
              <a:t>     </a:t>
            </a:r>
            <a:endParaRPr lang="en-US" altLang="zh-CN"/>
          </a:p>
        </p:txBody>
      </p:sp>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632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3371850" y="2463800"/>
                        <a:ext cx="114300" cy="215900"/>
                      </a:xfrm>
                      <a:prstGeom prst="rect">
                        <a:avLst/>
                      </a:prstGeom>
                    </p:spPr>
                  </p:pic>
                </p:oleObj>
              </mc:Fallback>
            </mc:AlternateContent>
          </a:graphicData>
        </a:graphic>
      </p:graphicFrame>
      <p:graphicFrame>
        <p:nvGraphicFramePr>
          <p:cNvPr id="8" name="表格 7"/>
          <p:cNvGraphicFramePr/>
          <p:nvPr>
            <p:custDataLst>
              <p:tags r:id="rId3"/>
            </p:custDataLst>
          </p:nvPr>
        </p:nvGraphicFramePr>
        <p:xfrm>
          <a:off x="316230" y="1598930"/>
          <a:ext cx="6087745" cy="1459865"/>
        </p:xfrm>
        <a:graphic>
          <a:graphicData uri="http://schemas.openxmlformats.org/drawingml/2006/table">
            <a:tbl>
              <a:tblPr firstRow="1" bandRow="1">
                <a:tableStyleId>{5C22544A-7EE6-4342-B048-85BDC9FD1C3A}</a:tableStyleId>
              </a:tblPr>
              <a:tblGrid>
                <a:gridCol w="2367915"/>
                <a:gridCol w="1859915"/>
                <a:gridCol w="1859915"/>
              </a:tblGrid>
              <a:tr h="398145">
                <a:tc>
                  <a:txBody>
                    <a:bodyPr/>
                    <a:lstStyle/>
                    <a:p>
                      <a:pPr algn="ctr">
                        <a:buNone/>
                      </a:pPr>
                      <a:r>
                        <a:rPr lang="zh-CN" altLang="en-US"/>
                        <a:t>理想带阻</a:t>
                      </a:r>
                      <a:endParaRPr lang="zh-CN" altLang="en-US"/>
                    </a:p>
                  </a:txBody>
                  <a:tcPr/>
                </a:tc>
                <a:tc>
                  <a:txBody>
                    <a:bodyPr/>
                    <a:lstStyle/>
                    <a:p>
                      <a:pPr algn="ctr">
                        <a:buNone/>
                      </a:pPr>
                      <a:r>
                        <a:rPr lang="zh-CN" altLang="en-US"/>
                        <a:t>高斯带阻</a:t>
                      </a:r>
                      <a:endParaRPr lang="zh-CN" altLang="en-US"/>
                    </a:p>
                  </a:txBody>
                  <a:tcPr/>
                </a:tc>
                <a:tc>
                  <a:txBody>
                    <a:bodyPr/>
                    <a:lstStyle/>
                    <a:p>
                      <a:pPr algn="ctr">
                        <a:buNone/>
                      </a:pPr>
                      <a:r>
                        <a:rPr lang="zh-CN" altLang="en-US"/>
                        <a:t>巴特沃斯带阻</a:t>
                      </a:r>
                      <a:endParaRPr lang="zh-CN" altLang="en-US"/>
                    </a:p>
                  </a:txBody>
                  <a:tcPr/>
                </a:tc>
              </a:tr>
              <a:tr h="1061720">
                <a:tc>
                  <a:txBody>
                    <a:bodyPr/>
                    <a:lstStyle/>
                    <a:p>
                      <a:pPr algn="ctr">
                        <a:buNone/>
                      </a:pPr>
                      <a:endParaRPr lang="zh-CN" altLang="en-US"/>
                    </a:p>
                  </a:txBody>
                  <a:tcPr/>
                </a:tc>
                <a:tc>
                  <a:txBody>
                    <a:bodyPr/>
                    <a:lstStyle/>
                    <a:p>
                      <a:pPr algn="ctr">
                        <a:buNone/>
                      </a:pPr>
                      <a:endParaRPr lang="zh-CN" altLang="en-US"/>
                    </a:p>
                  </a:txBody>
                  <a:tcPr/>
                </a:tc>
                <a:tc>
                  <a:txBody>
                    <a:bodyPr/>
                    <a:lstStyle/>
                    <a:p>
                      <a:pPr algn="ctr">
                        <a:buNone/>
                      </a:pPr>
                      <a:endParaRPr lang="zh-CN" altLang="en-US"/>
                    </a:p>
                  </a:txBody>
                  <a:tcPr/>
                </a:tc>
              </a:tr>
            </a:tbl>
          </a:graphicData>
        </a:graphic>
      </p:graphicFrame>
      <p:graphicFrame>
        <p:nvGraphicFramePr>
          <p:cNvPr id="9" name="对象 -2147481398"/>
          <p:cNvGraphicFramePr>
            <a:graphicFrameLocks noChangeAspect="1"/>
          </p:cNvGraphicFramePr>
          <p:nvPr/>
        </p:nvGraphicFramePr>
        <p:xfrm>
          <a:off x="380365" y="2247900"/>
          <a:ext cx="2164633" cy="648000"/>
        </p:xfrm>
        <a:graphic>
          <a:graphicData uri="http://schemas.openxmlformats.org/presentationml/2006/ole">
            <mc:AlternateContent xmlns:mc="http://schemas.openxmlformats.org/markup-compatibility/2006">
              <mc:Choice xmlns:v="urn:schemas-microsoft-com:vml" Requires="v">
                <p:oleObj spid="_x0000_s96326" name="" r:id="rId4" imgW="2286000" imgH="546100" progId="Equation.DSMT4">
                  <p:embed/>
                </p:oleObj>
              </mc:Choice>
              <mc:Fallback>
                <p:oleObj name="" r:id="rId4" imgW="2286000" imgH="546100" progId="Equation.DSMT4">
                  <p:embed/>
                  <p:pic>
                    <p:nvPicPr>
                      <p:cNvPr id="0" name="图片 3075"/>
                      <p:cNvPicPr/>
                      <p:nvPr/>
                    </p:nvPicPr>
                    <p:blipFill>
                      <a:blip r:embed="rId5"/>
                      <a:stretch>
                        <a:fillRect/>
                      </a:stretch>
                    </p:blipFill>
                    <p:spPr>
                      <a:xfrm>
                        <a:off x="380365" y="2247900"/>
                        <a:ext cx="2164633" cy="648000"/>
                      </a:xfrm>
                      <a:prstGeom prst="rect">
                        <a:avLst/>
                      </a:prstGeom>
                      <a:noFill/>
                      <a:ln w="38100">
                        <a:noFill/>
                        <a:miter/>
                      </a:ln>
                    </p:spPr>
                  </p:pic>
                </p:oleObj>
              </mc:Fallback>
            </mc:AlternateContent>
          </a:graphicData>
        </a:graphic>
      </p:graphicFrame>
      <p:graphicFrame>
        <p:nvGraphicFramePr>
          <p:cNvPr id="11" name="对象 -2147481397"/>
          <p:cNvGraphicFramePr>
            <a:graphicFrameLocks noChangeAspect="1"/>
          </p:cNvGraphicFramePr>
          <p:nvPr/>
        </p:nvGraphicFramePr>
        <p:xfrm>
          <a:off x="2781300" y="2279968"/>
          <a:ext cx="1700299" cy="504000"/>
        </p:xfrm>
        <a:graphic>
          <a:graphicData uri="http://schemas.openxmlformats.org/presentationml/2006/ole">
            <mc:AlternateContent xmlns:mc="http://schemas.openxmlformats.org/markup-compatibility/2006">
              <mc:Choice xmlns:v="urn:schemas-microsoft-com:vml" Requires="v">
                <p:oleObj spid="_x0000_s96327" name="" r:id="rId6" imgW="1345565" imgH="393700" progId="Equation.DSMT4">
                  <p:embed/>
                </p:oleObj>
              </mc:Choice>
              <mc:Fallback>
                <p:oleObj name="" r:id="rId6" imgW="1345565" imgH="393700" progId="Equation.DSMT4">
                  <p:embed/>
                  <p:pic>
                    <p:nvPicPr>
                      <p:cNvPr id="0" name="图片 7"/>
                      <p:cNvPicPr/>
                      <p:nvPr/>
                    </p:nvPicPr>
                    <p:blipFill>
                      <a:blip r:embed="rId7"/>
                      <a:stretch>
                        <a:fillRect/>
                      </a:stretch>
                    </p:blipFill>
                    <p:spPr>
                      <a:xfrm>
                        <a:off x="2781300" y="2279968"/>
                        <a:ext cx="1700299" cy="504000"/>
                      </a:xfrm>
                      <a:prstGeom prst="rect">
                        <a:avLst/>
                      </a:prstGeom>
                      <a:noFill/>
                      <a:ln w="38100">
                        <a:noFill/>
                        <a:miter/>
                      </a:ln>
                    </p:spPr>
                  </p:pic>
                </p:oleObj>
              </mc:Fallback>
            </mc:AlternateContent>
          </a:graphicData>
        </a:graphic>
      </p:graphicFrame>
      <p:graphicFrame>
        <p:nvGraphicFramePr>
          <p:cNvPr id="13" name="对象 -2147481396"/>
          <p:cNvGraphicFramePr>
            <a:graphicFrameLocks noChangeAspect="1"/>
          </p:cNvGraphicFramePr>
          <p:nvPr/>
        </p:nvGraphicFramePr>
        <p:xfrm>
          <a:off x="4576445" y="2247900"/>
          <a:ext cx="1760219" cy="648000"/>
        </p:xfrm>
        <a:graphic>
          <a:graphicData uri="http://schemas.openxmlformats.org/presentationml/2006/ole">
            <mc:AlternateContent xmlns:mc="http://schemas.openxmlformats.org/markup-compatibility/2006">
              <mc:Choice xmlns:v="urn:schemas-microsoft-com:vml" Requires="v">
                <p:oleObj spid="_x0000_s96328" name="" r:id="rId8" imgW="1688465" imgH="622300" progId="Equation.DSMT4">
                  <p:embed/>
                </p:oleObj>
              </mc:Choice>
              <mc:Fallback>
                <p:oleObj name="" r:id="rId8" imgW="1688465" imgH="622300" progId="Equation.DSMT4">
                  <p:embed/>
                  <p:pic>
                    <p:nvPicPr>
                      <p:cNvPr id="0" name="图片 8"/>
                      <p:cNvPicPr/>
                      <p:nvPr/>
                    </p:nvPicPr>
                    <p:blipFill>
                      <a:blip r:embed="rId9"/>
                      <a:stretch>
                        <a:fillRect/>
                      </a:stretch>
                    </p:blipFill>
                    <p:spPr>
                      <a:xfrm>
                        <a:off x="4576445" y="2247900"/>
                        <a:ext cx="1760219" cy="648000"/>
                      </a:xfrm>
                      <a:prstGeom prst="rect">
                        <a:avLst/>
                      </a:prstGeom>
                      <a:noFill/>
                      <a:ln w="38100">
                        <a:noFill/>
                        <a:miter/>
                      </a:ln>
                    </p:spPr>
                  </p:pic>
                </p:oleObj>
              </mc:Fallback>
            </mc:AlternateContent>
          </a:graphicData>
        </a:graphic>
      </p:graphicFrame>
      <p:sp>
        <p:nvSpPr>
          <p:cNvPr id="12" name="文本框 11"/>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740" y="104775"/>
            <a:ext cx="2249170" cy="337185"/>
          </a:xfrm>
          <a:prstGeom prst="rect">
            <a:avLst/>
          </a:prstGeom>
          <a:noFill/>
        </p:spPr>
        <p:txBody>
          <a:bodyPr wrap="square" rtlCol="0">
            <a:spAutoFit/>
          </a:bodyPr>
          <a:lstStyle/>
          <a:p>
            <a:pPr algn="ctr"/>
            <a:r>
              <a:rPr lang="zh-CN" altLang="en-US" sz="1600" b="1" dirty="0">
                <a:solidFill>
                  <a:srgbClr val="000000"/>
                </a:solidFill>
                <a:latin typeface="微软雅黑" panose="020B0503020204020204" pitchFamily="34" charset="-122"/>
                <a:ea typeface="微软雅黑" panose="020B0503020204020204" pitchFamily="34" charset="-122"/>
                <a:sym typeface="+mn-ea"/>
              </a:rPr>
              <a:t>九、</a:t>
            </a:r>
            <a:r>
              <a:rPr lang="zh-CN" altLang="en-US" sz="1600" b="1" dirty="0">
                <a:solidFill>
                  <a:srgbClr val="000066"/>
                </a:solidFill>
                <a:latin typeface="微软雅黑" panose="020B0503020204020204" pitchFamily="34" charset="-122"/>
                <a:ea typeface="微软雅黑" panose="020B0503020204020204" pitchFamily="34" charset="-122"/>
                <a:sym typeface="+mn-ea"/>
              </a:rPr>
              <a:t>频率滤波器设计</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97</a:t>
            </a:r>
            <a:endParaRPr lang="en-US" sz="1200" b="1" dirty="0">
              <a:solidFill>
                <a:schemeClr val="tx1"/>
              </a:solidFill>
            </a:endParaRPr>
          </a:p>
        </p:txBody>
      </p:sp>
      <p:sp>
        <p:nvSpPr>
          <p:cNvPr id="4" name="矩形 3"/>
          <p:cNvSpPr/>
          <p:nvPr/>
        </p:nvSpPr>
        <p:spPr>
          <a:xfrm>
            <a:off x="266700" y="589915"/>
            <a:ext cx="3862070" cy="368300"/>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sym typeface="+mn-ea"/>
              </a:rPr>
              <a:t>选择性滤波</a:t>
            </a:r>
            <a:endParaRPr lang="zh-CN"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459740" y="1106170"/>
                <a:ext cx="5944235" cy="3670935"/>
              </a:xfrm>
              <a:prstGeom prst="rect">
                <a:avLst/>
              </a:prstGeom>
              <a:noFill/>
            </p:spPr>
            <p:txBody>
              <a:bodyPr wrap="square" rtlCol="0">
                <a:noAutofit/>
              </a:bodyPr>
              <a:lstStyle/>
              <a:p>
                <a:pPr indent="457200" fontAlgn="auto">
                  <a:buClrTx/>
                  <a:buSzTx/>
                  <a:buNone/>
                </a:pPr>
                <a:r>
                  <a:rPr lang="zh-CN" altLang="en-US" dirty="0"/>
                  <a:t>公式中，</a:t>
                </a:r>
                <a:r>
                  <a:rPr lang="en-US" altLang="zh-CN" dirty="0"/>
                  <a:t>W</a:t>
                </a:r>
                <a:r>
                  <a:rPr lang="zh-CN" altLang="en-US" dirty="0"/>
                  <a:t>是带宽，</a:t>
                </a:r>
                <a14:m>
                  <m:oMath xmlns:m="http://schemas.openxmlformats.org/officeDocument/2006/math">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oMath>
                </a14:m>
                <a:r>
                  <a:rPr lang="zh-CN" altLang="en-US" dirty="0"/>
                  <a:t>是距离滤波器中心的径向频率；</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ea typeface="MS Mincho" charset="0"/>
                            <a:cs typeface="Cambria Math" panose="02040503050406030204" pitchFamily="18" charset="0"/>
                          </a:rPr>
                          <m:t>0</m:t>
                        </m:r>
                      </m:sub>
                    </m:sSub>
                  </m:oMath>
                </a14:m>
                <a:r>
                  <a:rPr lang="zh-CN" altLang="en-US" dirty="0"/>
                  <a:t>为截止频率。</a:t>
                </a:r>
                <a:r>
                  <a:rPr lang="en-US" altLang="zh-CN" dirty="0"/>
                  <a:t>  </a:t>
                </a:r>
                <a:endParaRPr lang="en-US" altLang="zh-CN" dirty="0"/>
              </a:p>
              <a:p>
                <a:pPr indent="457200" fontAlgn="auto">
                  <a:buClrTx/>
                  <a:buSzTx/>
                  <a:buNone/>
                </a:pPr>
                <a:r>
                  <a:rPr lang="zh-CN" altLang="en-US" dirty="0"/>
                  <a:t>我们希望带阻滤波满足三个设计要求：</a:t>
                </a:r>
                <a:endParaRPr lang="zh-CN" altLang="en-US" dirty="0"/>
              </a:p>
              <a:p>
                <a:pPr indent="457200" fontAlgn="auto">
                  <a:buClrTx/>
                  <a:buSzTx/>
                  <a:buNone/>
                </a:pPr>
                <a:r>
                  <a:rPr lang="zh-CN" altLang="en-US" dirty="0"/>
                  <a:t>（</a:t>
                </a:r>
                <a:r>
                  <a:rPr lang="en-US" altLang="zh-CN" dirty="0"/>
                  <a:t>1</a:t>
                </a:r>
                <a:r>
                  <a:rPr lang="zh-CN" altLang="en-US" dirty="0"/>
                  <a:t>）在</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ea typeface="MS Mincho" charset="0"/>
                            <a:cs typeface="Cambria Math" panose="02040503050406030204" pitchFamily="18" charset="0"/>
                          </a:rPr>
                          <m:t>0</m:t>
                        </m:r>
                      </m:sub>
                    </m:sSub>
                  </m:oMath>
                </a14:m>
                <a:r>
                  <a:rPr lang="zh-CN" altLang="en-US" dirty="0"/>
                  <a:t>为中心，带宽为</a:t>
                </a:r>
                <a:r>
                  <a:rPr lang="en-US" altLang="zh-CN" dirty="0"/>
                  <a:t>W</a:t>
                </a:r>
                <a:r>
                  <a:rPr lang="zh-CN" altLang="en-US" dirty="0"/>
                  <a:t>的频带</a:t>
                </a:r>
                <a:r>
                  <a:rPr lang="en-US" altLang="zh-CN" dirty="0"/>
                  <a:t>                                 </a:t>
                </a:r>
                <a:r>
                  <a:rPr lang="zh-CN" altLang="en-US" dirty="0"/>
                  <a:t>的信息内容得到抑制，其余两侧能够得到较大响应的通过；</a:t>
                </a:r>
                <a:r>
                  <a:rPr lang="en-US" altLang="zh-CN" dirty="0"/>
                  <a:t>W</a:t>
                </a:r>
                <a:r>
                  <a:rPr lang="zh-CN" altLang="en-US" dirty="0"/>
                  <a:t>是控制带宽的参数，取特定的值；</a:t>
                </a:r>
                <a:endParaRPr lang="zh-CN" altLang="en-US" dirty="0"/>
              </a:p>
              <a:p>
                <a:pPr indent="457200" fontAlgn="auto">
                  <a:buClrTx/>
                  <a:buSzTx/>
                  <a:buNone/>
                </a:pPr>
                <a:r>
                  <a:rPr lang="zh-CN" altLang="en-US" dirty="0"/>
                  <a:t>（</a:t>
                </a:r>
                <a:r>
                  <a:rPr lang="en-US" altLang="zh-CN" dirty="0"/>
                  <a:t>2</a:t>
                </a:r>
                <a:r>
                  <a:rPr lang="zh-CN" altLang="en-US" dirty="0"/>
                  <a:t>）</a:t>
                </a:r>
                <a14:m>
                  <m:oMath xmlns:m="http://schemas.openxmlformats.org/officeDocument/2006/math">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ea typeface="MS Mincho" charset="0"/>
                            <a:cs typeface="Cambria Math" panose="02040503050406030204" pitchFamily="18" charset="0"/>
                          </a:rPr>
                          <m:t>0</m:t>
                        </m:r>
                      </m:sub>
                    </m:sSub>
                  </m:oMath>
                </a14:m>
                <a:r>
                  <a:rPr lang="zh-CN" altLang="en-US" dirty="0"/>
                  <a:t>时，</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oMath>
                </a14:m>
                <a:r>
                  <a:rPr lang="zh-CN" altLang="en-US" dirty="0"/>
                  <a:t>；</a:t>
                </a:r>
                <a:endParaRPr lang="zh-CN" altLang="en-US" dirty="0"/>
              </a:p>
              <a:p>
                <a:pPr indent="457200" fontAlgn="auto">
                  <a:buClrTx/>
                  <a:buSzTx/>
                  <a:buNone/>
                </a:pPr>
                <a:r>
                  <a:rPr lang="zh-CN" altLang="en-US" dirty="0"/>
                  <a:t>（</a:t>
                </a:r>
                <a:r>
                  <a:rPr lang="en-US" altLang="zh-CN" dirty="0"/>
                  <a:t>3</a:t>
                </a:r>
                <a:r>
                  <a:rPr lang="zh-CN" altLang="en-US" dirty="0"/>
                  <a:t>）</a:t>
                </a:r>
                <a14:m>
                  <m:oMath xmlns:m="http://schemas.openxmlformats.org/officeDocument/2006/math">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oMath>
                </a14:m>
                <a:r>
                  <a:rPr lang="zh-CN" altLang="en-US" dirty="0"/>
                  <a:t>时，</a:t>
                </a:r>
                <a14:m>
                  <m:oMath xmlns:m="http://schemas.openxmlformats.org/officeDocument/2006/math">
                    <m:r>
                      <a:rPr lang="en-US" altLang="zh-CN" i="1">
                        <a:latin typeface="Cambria Math" panose="02040503050406030204" pitchFamily="18" charset="0"/>
                        <a:cs typeface="Cambria Math" panose="02040503050406030204" pitchFamily="18" charset="0"/>
                      </a:rPr>
                      <m:t>𝐻</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𝑢</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𝑣</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oMath>
                </a14:m>
                <a:r>
                  <a:rPr lang="zh-CN" altLang="en-US" dirty="0"/>
                  <a:t>。</a:t>
                </a:r>
                <a:endParaRPr lang="zh-CN" altLang="en-US" dirty="0"/>
              </a:p>
              <a:p>
                <a:pPr indent="457200" fontAlgn="auto">
                  <a:buClrTx/>
                  <a:buSzTx/>
                  <a:buNone/>
                </a:pPr>
                <a:endParaRPr lang="en-US" altLang="zh-CN" dirty="0"/>
              </a:p>
              <a:p>
                <a:pPr indent="457200" fontAlgn="auto">
                  <a:buClrTx/>
                  <a:buSzTx/>
                  <a:buNone/>
                </a:pPr>
                <a:endParaRPr lang="en-US" altLang="zh-CN" dirty="0"/>
              </a:p>
              <a:p>
                <a:pPr indent="457200" fontAlgn="auto">
                  <a:buClrTx/>
                  <a:buSzTx/>
                  <a:buNone/>
                </a:pPr>
                <a:endParaRPr lang="en-US" altLang="zh-CN" dirty="0"/>
              </a:p>
              <a:p>
                <a:pPr indent="457200" fontAlgn="auto">
                  <a:buClrTx/>
                  <a:buSzTx/>
                  <a:buNone/>
                </a:pPr>
                <a:r>
                  <a:rPr lang="en-US" altLang="zh-CN" dirty="0"/>
                  <a:t>     </a:t>
                </a:r>
                <a:endParaRPr lang="en-US" altLang="zh-CN" dirty="0"/>
              </a:p>
            </p:txBody>
          </p:sp>
        </mc:Choice>
        <mc:Fallback>
          <p:sp>
            <p:nvSpPr>
              <p:cNvPr id="5" name="文本框 4"/>
              <p:cNvSpPr txBox="1">
                <a:spLocks noRot="1" noChangeAspect="1" noMove="1" noResize="1" noEditPoints="1" noAdjustHandles="1" noChangeArrowheads="1" noChangeShapeType="1" noTextEdit="1"/>
              </p:cNvSpPr>
              <p:nvPr/>
            </p:nvSpPr>
            <p:spPr>
              <a:xfrm>
                <a:off x="459740" y="1106170"/>
                <a:ext cx="5944235" cy="3670935"/>
              </a:xfrm>
              <a:prstGeom prst="rect">
                <a:avLst/>
              </a:prstGeom>
              <a:blipFill rotWithShape="1">
                <a:blip r:embed="rId1"/>
                <a:stretch>
                  <a:fillRect r="-1528"/>
                </a:stretch>
              </a:blipFill>
            </p:spPr>
            <p:txBody>
              <a:bodyPr/>
              <a:lstStyle/>
              <a:p>
                <a:r>
                  <a:rPr lang="zh-CN" altLang="en-US">
                    <a:noFill/>
                  </a:rPr>
                  <a:t> </a:t>
                </a:r>
              </a:p>
            </p:txBody>
          </p:sp>
        </mc:Fallback>
      </mc:AlternateContent>
      <p:graphicFrame>
        <p:nvGraphicFramePr>
          <p:cNvPr id="7" name="对象 6">
            <a:hlinkClick r:id="" action="ppaction://ole?verb=0"/>
          </p:cNvPr>
          <p:cNvGraphicFramePr>
            <a:graphicFrameLocks noChangeAspect="1"/>
          </p:cNvGraphicFramePr>
          <p:nvPr/>
        </p:nvGraphicFramePr>
        <p:xfrm>
          <a:off x="3371850" y="2463800"/>
          <a:ext cx="114300" cy="215900"/>
        </p:xfrm>
        <a:graphic>
          <a:graphicData uri="http://schemas.openxmlformats.org/presentationml/2006/ole">
            <mc:AlternateContent xmlns:mc="http://schemas.openxmlformats.org/markup-compatibility/2006">
              <mc:Choice xmlns:v="urn:schemas-microsoft-com:vml" Requires="v">
                <p:oleObj spid="_x0000_s9731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3371850" y="2463800"/>
                        <a:ext cx="114300" cy="215900"/>
                      </a:xfrm>
                      <a:prstGeom prst="rect">
                        <a:avLst/>
                      </a:prstGeom>
                    </p:spPr>
                  </p:pic>
                </p:oleObj>
              </mc:Fallback>
            </mc:AlternateContent>
          </a:graphicData>
        </a:graphic>
      </p:graphicFrame>
      <p:graphicFrame>
        <p:nvGraphicFramePr>
          <p:cNvPr id="8" name="对象 -2147481404"/>
          <p:cNvGraphicFramePr>
            <a:graphicFrameLocks noChangeAspect="1"/>
          </p:cNvGraphicFramePr>
          <p:nvPr/>
        </p:nvGraphicFramePr>
        <p:xfrm>
          <a:off x="4503103" y="1845310"/>
          <a:ext cx="1900437" cy="468000"/>
        </p:xfrm>
        <a:graphic>
          <a:graphicData uri="http://schemas.openxmlformats.org/presentationml/2006/ole">
            <mc:AlternateContent xmlns:mc="http://schemas.openxmlformats.org/markup-compatibility/2006">
              <mc:Choice xmlns:v="urn:schemas-microsoft-com:vml" Requires="v">
                <p:oleObj spid="_x0000_s97316" name="" r:id="rId4" imgW="1485900" imgH="368300" progId="Equation.DSMT4">
                  <p:embed/>
                </p:oleObj>
              </mc:Choice>
              <mc:Fallback>
                <p:oleObj name="" r:id="rId4" imgW="1485900" imgH="368300" progId="Equation.DSMT4">
                  <p:embed/>
                  <p:pic>
                    <p:nvPicPr>
                      <p:cNvPr id="0" name="图片 12"/>
                      <p:cNvPicPr/>
                      <p:nvPr/>
                    </p:nvPicPr>
                    <p:blipFill>
                      <a:blip r:embed="rId5"/>
                      <a:stretch>
                        <a:fillRect/>
                      </a:stretch>
                    </p:blipFill>
                    <p:spPr>
                      <a:xfrm>
                        <a:off x="4503103" y="1845310"/>
                        <a:ext cx="1900437" cy="468000"/>
                      </a:xfrm>
                      <a:prstGeom prst="rect">
                        <a:avLst/>
                      </a:prstGeom>
                      <a:noFill/>
                      <a:ln w="38100">
                        <a:noFill/>
                        <a:miter/>
                      </a:ln>
                    </p:spPr>
                  </p:pic>
                </p:oleObj>
              </mc:Fallback>
            </mc:AlternateContent>
          </a:graphicData>
        </a:graphic>
      </p:graphicFrame>
      <p:sp>
        <p:nvSpPr>
          <p:cNvPr id="9" name="文本框 8"/>
          <p:cNvSpPr txBox="1"/>
          <p:nvPr/>
        </p:nvSpPr>
        <p:spPr>
          <a:xfrm>
            <a:off x="5291807" y="172254"/>
            <a:ext cx="1366520" cy="338554"/>
          </a:xfrm>
          <a:prstGeom prst="rect">
            <a:avLst/>
          </a:prstGeom>
          <a:noFill/>
        </p:spPr>
        <p:txBody>
          <a:bodyPr wrap="square" rtlCol="0">
            <a:spAutoFit/>
          </a:bodyPr>
          <a:lstStyle/>
          <a:p>
            <a:pPr algn="ctr">
              <a:buClrTx/>
              <a:buSzTx/>
              <a:buFontTx/>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滤波器</a:t>
            </a:r>
            <a:r>
              <a:rPr lang="zh-CN" altLang="en-US" sz="1600" b="1" dirty="0">
                <a:solidFill>
                  <a:schemeClr val="bg1"/>
                </a:solidFill>
                <a:latin typeface="微软雅黑" panose="020B0503020204020204" pitchFamily="34" charset="-122"/>
                <a:ea typeface="微软雅黑" panose="020B0503020204020204" pitchFamily="34" charset="-122"/>
                <a:sym typeface="+mn-ea"/>
              </a:rPr>
              <a:t>设计</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TABLE_ENDDRAG_ORIGIN_RECT" val="479*114"/>
  <p:tag name="TABLE_ENDDRAG_RECT" val="24*125*479*11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16847</Words>
  <Application>WPS 演示</Application>
  <PresentationFormat>自定义</PresentationFormat>
  <Paragraphs>2069</Paragraphs>
  <Slides>107</Slides>
  <Notes>105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314</vt:i4>
      </vt:variant>
      <vt:variant>
        <vt:lpstr>幻灯片标题</vt:lpstr>
      </vt:variant>
      <vt:variant>
        <vt:i4>107</vt:i4>
      </vt:variant>
    </vt:vector>
  </HeadingPairs>
  <TitlesOfParts>
    <vt:vector size="440" baseType="lpstr">
      <vt:lpstr>Arial</vt:lpstr>
      <vt:lpstr>宋体</vt:lpstr>
      <vt:lpstr>Wingdings</vt:lpstr>
      <vt:lpstr>微软雅黑</vt:lpstr>
      <vt:lpstr>Raleway Black</vt:lpstr>
      <vt:lpstr>Verdana</vt:lpstr>
      <vt:lpstr>Times New Roman</vt:lpstr>
      <vt:lpstr>华文细黑</vt:lpstr>
      <vt:lpstr>黑体</vt:lpstr>
      <vt:lpstr>Helvetica Neue</vt:lpstr>
      <vt:lpstr>Cambria Math</vt:lpstr>
      <vt:lpstr>MS Mincho</vt:lpstr>
      <vt:lpstr>Segoe Print</vt:lpstr>
      <vt:lpstr>Wingdings</vt:lpstr>
      <vt:lpstr>Calibri</vt:lpstr>
      <vt:lpstr>Arial Unicode MS</vt:lpstr>
      <vt:lpstr>Calibri Light</vt:lpstr>
      <vt:lpstr>Times New Roman</vt:lpstr>
      <vt:lpstr>Office 主题</vt:lpstr>
      <vt:lpstr>Equation.KSEE3</vt:lpstr>
      <vt:lpstr>Equation.DSMT4</vt:lpstr>
      <vt:lpstr>Equation.DSMT4</vt:lpstr>
      <vt:lpstr>Equation.KSEE3</vt:lpstr>
      <vt:lpstr>Equation.KSEE3</vt:lpstr>
      <vt:lpstr>Equation.DSMT4</vt:lpstr>
      <vt:lpstr>Equation.DSMT4</vt:lpstr>
      <vt:lpstr>Equation.KSEE3</vt:lpstr>
      <vt:lpstr>Equation.DSMT4</vt:lpstr>
      <vt:lpstr>Equation.DSMT4</vt:lpstr>
      <vt:lpstr>Equation.KSEE3</vt:lpstr>
      <vt:lpstr>Equation.KSEE3</vt:lpstr>
      <vt:lpstr>Equation.KSEE3</vt:lpstr>
      <vt:lpstr>Equation.DSMT4</vt:lpstr>
      <vt:lpstr>Equation.DSMT4</vt:lpstr>
      <vt:lpstr>Equation.KSEE3</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Equation.KSEE3</vt:lpstr>
      <vt:lpstr>Equation.DSMT4</vt:lpstr>
      <vt:lpstr>Equation.DSMT4</vt:lpstr>
      <vt:lpstr>Equation.DSMT4</vt:lpstr>
      <vt:lpstr>Equation.DSMT4</vt:lpstr>
      <vt:lpstr>Equation.KSEE3</vt:lpstr>
      <vt:lpstr>Equation.DSMT4</vt:lpstr>
      <vt:lpstr>Equation.KSEE3</vt:lpstr>
      <vt:lpstr>Equation.DSMT4</vt:lpstr>
      <vt:lpstr>Equation.DSMT4</vt:lpstr>
      <vt:lpstr>Equation.DSMT4</vt:lpstr>
      <vt:lpstr>Equation.DSMT4</vt:lpstr>
      <vt:lpstr>Equation.DSMT4</vt:lpstr>
      <vt:lpstr>Equation.DSMT4</vt:lpstr>
      <vt:lpstr>Equation.KSEE3</vt:lpstr>
      <vt:lpstr>Equation.KSEE3</vt:lpstr>
      <vt:lpstr>Equation.KSEE3</vt:lpstr>
      <vt:lpstr>Equation.DSMT4</vt:lpstr>
      <vt:lpstr>Equation.DSMT4</vt:lpstr>
      <vt:lpstr>Equation.DSMT4</vt:lpstr>
      <vt:lpstr>Equation.DSMT4</vt:lpstr>
      <vt:lpstr>Equation.KSEE3</vt:lpstr>
      <vt:lpstr>Equation.DSMT4</vt:lpstr>
      <vt:lpstr>Equation.KSEE3</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Equation.KSEE3</vt:lpstr>
      <vt:lpstr>Equation.DSMT4</vt:lpstr>
      <vt:lpstr>Equation.DSMT4</vt:lpstr>
      <vt:lpstr>Equation.DSMT4</vt:lpstr>
      <vt:lpstr>Equation.DSMT4</vt:lpstr>
      <vt:lpstr>Equation.DSMT4</vt:lpstr>
      <vt:lpstr>Equation.KSEE3</vt:lpstr>
      <vt:lpstr>Equation.DSMT4</vt:lpstr>
      <vt:lpstr>Equation.KSEE3</vt:lpstr>
      <vt:lpstr>Equation.KSEE3</vt:lpstr>
      <vt:lpstr>Equation.DSMT4</vt:lpstr>
      <vt:lpstr>Equation.DSMT4</vt:lpstr>
      <vt:lpstr>Equation.DSMT4</vt:lpstr>
      <vt:lpstr>Equation.KSEE3</vt:lpstr>
      <vt:lpstr>Equation.DSMT4</vt:lpstr>
      <vt:lpstr>Equation.KSEE3</vt:lpstr>
      <vt:lpstr>Equation.DSMT4</vt:lpstr>
      <vt:lpstr>Equation.DSMT4</vt:lpstr>
      <vt:lpstr>Equation.DSMT4</vt:lpstr>
      <vt:lpstr>Equation.KSEE3</vt:lpstr>
      <vt:lpstr>Equation.DSMT4</vt:lpstr>
      <vt:lpstr>Equation.DSMT4</vt:lpstr>
      <vt:lpstr>Equation.KSEE3</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Equation.KSEE3</vt:lpstr>
      <vt:lpstr>Equation.DSMT4</vt:lpstr>
      <vt:lpstr>Equation.KSEE3</vt:lpstr>
      <vt:lpstr>Equation.DSMT4</vt:lpstr>
      <vt:lpstr>Equation.DSMT4</vt:lpstr>
      <vt:lpstr>Equation.KSEE3</vt:lpstr>
      <vt:lpstr>Equation.DSMT4</vt:lpstr>
      <vt:lpstr>Equation.DSMT4</vt:lpstr>
      <vt:lpstr>Equation.DSMT4</vt:lpstr>
      <vt:lpstr>Equation.KSEE3</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Equation.KSEE3</vt:lpstr>
      <vt:lpstr>Equation.DSMT4</vt:lpstr>
      <vt:lpstr>Equation.DSMT4</vt:lpstr>
      <vt:lpstr>Equation.KSEE3</vt:lpstr>
      <vt:lpstr>Equation.DSMT4</vt:lpstr>
      <vt:lpstr>Equation.DSMT4</vt:lpstr>
      <vt:lpstr>Equation.DSMT4</vt:lpstr>
      <vt:lpstr>Equation.KSEE3</vt:lpstr>
      <vt:lpstr>Equation.DSMT4</vt:lpstr>
      <vt:lpstr>Equation.KSEE3</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Equation.KSEE3</vt:lpstr>
      <vt:lpstr>Equation.KSEE3</vt:lpstr>
      <vt:lpstr>Equation.DSMT4</vt:lpstr>
      <vt:lpstr>Equation.KSEE3</vt:lpstr>
      <vt:lpstr>Equation.DSMT4</vt:lpstr>
      <vt:lpstr>Equation.DSMT4</vt:lpstr>
      <vt:lpstr>Equation.DSMT4</vt:lpstr>
      <vt:lpstr>Equation.DSMT4</vt:lpstr>
      <vt:lpstr>Equation.DSMT4</vt:lpstr>
      <vt:lpstr>Equation.KSEE3</vt:lpstr>
      <vt:lpstr>Equation.KSEE3</vt:lpstr>
      <vt:lpstr>Equation.KSEE3</vt:lpstr>
      <vt:lpstr>Equation.DSMT4</vt:lpstr>
      <vt:lpstr>Equation.KSEE3</vt:lpstr>
      <vt:lpstr>Equation.DSMT4</vt:lpstr>
      <vt:lpstr>Equation.DSMT4</vt:lpstr>
      <vt:lpstr>Equation.DSMT4</vt:lpstr>
      <vt:lpstr>Equation.DSMT4</vt:lpstr>
      <vt:lpstr>Equation.KSEE3</vt:lpstr>
      <vt:lpstr>Equation.KSEE3</vt:lpstr>
      <vt:lpstr>Equation.DSMT4</vt:lpstr>
      <vt:lpstr>Equation.DSMT4</vt:lpstr>
      <vt:lpstr>Equation.KSEE3</vt:lpstr>
      <vt:lpstr>Equation.KSEE3</vt:lpstr>
      <vt:lpstr>Equation.DSMT4</vt:lpstr>
      <vt:lpstr>Equation.DSMT4</vt:lpstr>
      <vt:lpstr>Equation.KSEE3</vt:lpstr>
      <vt:lpstr>Equation.KSEE3</vt:lpstr>
      <vt:lpstr>Equation.KSEE3</vt:lpstr>
      <vt:lpstr>Equation.KSEE3</vt:lpstr>
      <vt:lpstr>Equation.KSEE3</vt:lpstr>
      <vt:lpstr>Equation.DSMT4</vt:lpstr>
      <vt:lpstr>Equation.KSEE3</vt:lpstr>
      <vt:lpstr>Equation.KSEE3</vt:lpstr>
      <vt:lpstr>Equation.KSEE3</vt:lpstr>
      <vt:lpstr>Equation.DSMT4</vt:lpstr>
      <vt:lpstr>Equation.DSMT4</vt:lpstr>
      <vt:lpstr>Equation.DSMT4</vt:lpstr>
      <vt:lpstr>Equation.DSMT4</vt:lpstr>
      <vt:lpstr>Equation.KSEE3</vt:lpstr>
      <vt:lpstr>Equation.KSEE3</vt:lpstr>
      <vt:lpstr>Equation.KSEE3</vt:lpstr>
      <vt:lpstr>Equation.KSEE3</vt:lpstr>
      <vt:lpstr>Equation.KSEE3</vt:lpstr>
      <vt:lpstr>Equation.DSMT4</vt:lpstr>
      <vt:lpstr>Equation.KSEE3</vt:lpstr>
      <vt:lpstr>Equation.KSEE3</vt:lpstr>
      <vt:lpstr>Equation.KSEE3</vt:lpstr>
      <vt:lpstr>Equation.KSEE3</vt:lpstr>
      <vt:lpstr>Equation.DSMT4</vt:lpstr>
      <vt:lpstr>Equation.KSEE3</vt:lpstr>
      <vt:lpstr>Equation.DSMT4</vt:lpstr>
      <vt:lpstr>Equation.DSMT4</vt:lpstr>
      <vt:lpstr>Equation.DSMT4</vt:lpstr>
      <vt:lpstr>Equation.DSMT4</vt:lpstr>
      <vt:lpstr>Equation.DSMT4</vt:lpstr>
      <vt:lpstr>Equation.DSMT4</vt:lpstr>
      <vt:lpstr>Equation.DSMT4</vt:lpstr>
      <vt:lpstr>Equation.KSEE3</vt:lpstr>
      <vt:lpstr>Equation.KSEE3</vt:lpstr>
      <vt:lpstr>Equation.KSEE3</vt:lpstr>
      <vt:lpstr>Equation.KSEE3</vt:lpstr>
      <vt:lpstr>Equation.KSEE3</vt:lpstr>
      <vt:lpstr>Equation.DSMT4</vt:lpstr>
      <vt:lpstr>Equation.DSMT4</vt:lpstr>
      <vt:lpstr>Equation.DSMT4</vt:lpstr>
      <vt:lpstr>Equation.DSMT4</vt:lpstr>
      <vt:lpstr>Equation.DSMT4</vt:lpstr>
      <vt:lpstr>Equation.KSEE3</vt:lpstr>
      <vt:lpstr>Equation.DSMT4</vt:lpstr>
      <vt:lpstr>Equation.KSEE3</vt:lpstr>
      <vt:lpstr>Equation.KSEE3</vt:lpstr>
      <vt:lpstr>Equation.KSEE3</vt:lpstr>
      <vt:lpstr>Equation.DSMT4</vt:lpstr>
      <vt:lpstr>Equation.DSMT4</vt:lpstr>
      <vt:lpstr>Equation.KSEE3</vt:lpstr>
      <vt:lpstr>Equation.KSEE3</vt:lpstr>
      <vt:lpstr>Equation.KSEE3</vt:lpstr>
      <vt:lpstr>Equation.KSEE3</vt:lpstr>
      <vt:lpstr>Equation.DSMT4</vt:lpstr>
      <vt:lpstr>Equation.KSEE3</vt:lpstr>
      <vt:lpstr>Equation.DSMT4</vt:lpstr>
      <vt:lpstr>Equation.DSMT4</vt:lpstr>
      <vt:lpstr>Equation.DSMT4</vt:lpstr>
      <vt:lpstr>Equation.KSEE3</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Equation.KSEE3</vt:lpstr>
      <vt:lpstr>Equation.DSMT4</vt:lpstr>
      <vt:lpstr>Equation.KSEE3</vt:lpstr>
      <vt:lpstr>Equation.KSEE3</vt:lpstr>
      <vt:lpstr>Equation.DSMT4</vt:lpstr>
      <vt:lpstr>Equation.KSEE3</vt:lpstr>
      <vt:lpstr>Equation.DSMT4</vt:lpstr>
      <vt:lpstr>Equation.DSMT4</vt:lpstr>
      <vt:lpstr>Equation.DSMT4</vt:lpstr>
      <vt:lpstr>Equation.DSMT4</vt:lpstr>
      <vt:lpstr>Equation.KSEE3</vt:lpstr>
      <vt:lpstr>Equation.KSEE3</vt:lpstr>
      <vt:lpstr>Equation.DSMT4</vt:lpstr>
      <vt:lpstr>Equation.DSMT4</vt:lpstr>
      <vt:lpstr>Equation.DSMT4</vt:lpstr>
      <vt:lpstr>Equation.DSMT4</vt:lpstr>
      <vt:lpstr>Equation.KSEE3</vt:lpstr>
      <vt:lpstr>Equation.KSEE3</vt:lpstr>
      <vt:lpstr>Equation.DSMT4</vt:lpstr>
      <vt:lpstr>Equation.KSEE3</vt:lpstr>
      <vt:lpstr>Equation.DSMT4</vt:lpstr>
      <vt:lpstr>Equation.KSEE3</vt:lpstr>
      <vt:lpstr>Equation.DSMT4</vt:lpstr>
      <vt:lpstr>Equation.DSMT4</vt:lpstr>
      <vt:lpstr>Equation.DSMT4</vt:lpstr>
      <vt:lpstr>Equation.DSMT4</vt:lpstr>
      <vt:lpstr>Equation.DSMT4</vt:lpstr>
      <vt:lpstr>Equation.KSEE3</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4057</cp:revision>
  <cp:lastPrinted>2022-11-14T03:00:00Z</cp:lastPrinted>
  <dcterms:created xsi:type="dcterms:W3CDTF">2021-03-21T02:20:00Z</dcterms:created>
  <dcterms:modified xsi:type="dcterms:W3CDTF">2025-08-20T02:33:36Z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EC9164A3586141A0AFD29567D20408DA_12</vt:lpwstr>
  </property>
</Properties>
</file>